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51" r:id="rId2"/>
  </p:sldMasterIdLst>
  <p:notesMasterIdLst>
    <p:notesMasterId r:id="rId40"/>
  </p:notesMasterIdLst>
  <p:sldIdLst>
    <p:sldId id="293"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94" r:id="rId21"/>
    <p:sldId id="275" r:id="rId22"/>
    <p:sldId id="276" r:id="rId23"/>
    <p:sldId id="277" r:id="rId24"/>
    <p:sldId id="278" r:id="rId25"/>
    <p:sldId id="279" r:id="rId26"/>
    <p:sldId id="280" r:id="rId27"/>
    <p:sldId id="281" r:id="rId28"/>
    <p:sldId id="282" r:id="rId29"/>
    <p:sldId id="283" r:id="rId30"/>
    <p:sldId id="284" r:id="rId31"/>
    <p:sldId id="285" r:id="rId32"/>
    <p:sldId id="295" r:id="rId33"/>
    <p:sldId id="287" r:id="rId34"/>
    <p:sldId id="288" r:id="rId35"/>
    <p:sldId id="296" r:id="rId36"/>
    <p:sldId id="290" r:id="rId37"/>
    <p:sldId id="291" r:id="rId38"/>
    <p:sldId id="297" r:id="rId3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15:clr>
            <a:srgbClr val="A4A3A4"/>
          </p15:clr>
        </p15:guide>
        <p15:guide id="2" pos="33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5" roundtripDataSignature="AMtx7miPeyhdIauS/EwgGWRSypaUnyRJP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ED3FBB4-5127-4649-9B8B-91E43B5A120F}">
  <a:tblStyle styleId="{BED3FBB4-5127-4649-9B8B-91E43B5A120F}"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BF5FC"/>
          </a:solidFill>
        </a:fill>
      </a:tcStyle>
    </a:wholeTbl>
    <a:band1H>
      <a:tcTxStyle b="off" i="off"/>
      <a:tcStyle>
        <a:tcBdr/>
        <a:fill>
          <a:solidFill>
            <a:srgbClr val="D4EAF8"/>
          </a:solidFill>
        </a:fill>
      </a:tcStyle>
    </a:band1H>
    <a:band2H>
      <a:tcTxStyle b="off" i="off"/>
      <a:tcStyle>
        <a:tcBdr/>
      </a:tcStyle>
    </a:band2H>
    <a:band1V>
      <a:tcTxStyle b="off" i="off"/>
      <a:tcStyle>
        <a:tcBdr/>
        <a:fill>
          <a:solidFill>
            <a:srgbClr val="D4EAF8"/>
          </a:solidFill>
        </a:fill>
      </a:tcStyle>
    </a:band1V>
    <a:band2V>
      <a:tcTxStyle b="off" i="off"/>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guide orient="horz"/>
        <p:guide pos="332"/>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7"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45" Type="http://customschemas.google.com/relationships/presentationmetadata" Target="meta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8"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presProps" Target="presProps.xml"/><Relationship Id="rId20" Type="http://schemas.openxmlformats.org/officeDocument/2006/relationships/slide" Target="slides/slide18.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jpg>
</file>

<file path=ppt/media/image22.png>
</file>

<file path=ppt/media/image23.jpg>
</file>

<file path=ppt/media/image24.jpg>
</file>

<file path=ppt/media/image25.jpeg>
</file>

<file path=ppt/media/image26.png>
</file>

<file path=ppt/media/image27.jpg>
</file>

<file path=ppt/media/image28.png>
</file>

<file path=ppt/media/image29.jpg>
</file>

<file path=ppt/media/image3.png>
</file>

<file path=ppt/media/image30.jpeg>
</file>

<file path=ppt/media/image31.png>
</file>

<file path=ppt/media/image32.jpeg>
</file>

<file path=ppt/media/image33.jpeg>
</file>

<file path=ppt/media/image34.jpg>
</file>

<file path=ppt/media/image35.jpeg>
</file>

<file path=ppt/media/image36.jpe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jpeg>
</file>

<file path=ppt/media/image46.jpeg>
</file>

<file path=ppt/media/image47.png>
</file>

<file path=ppt/media/image48.jpg>
</file>

<file path=ppt/media/image49.png>
</file>

<file path=ppt/media/image5.png>
</file>

<file path=ppt/media/image50.png>
</file>

<file path=ppt/media/image51.png>
</file>

<file path=ppt/media/image52.jpeg>
</file>

<file path=ppt/media/image53.png>
</file>

<file path=ppt/media/image54.png>
</file>

<file path=ppt/media/image55.png>
</file>

<file path=ppt/media/image56.png>
</file>

<file path=ppt/media/image57.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nl-NL"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39970534d9_1_111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0" name="Google Shape;240;g139970534d9_1_11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197edcba48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0" name="Google Shape;170;g1197edcba4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197edcba48_0_7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8" name="Google Shape;178;g1197edcba48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12b04ce3b57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r" rtl="1">
              <a:lnSpc>
                <a:spcPct val="100000"/>
              </a:lnSpc>
              <a:spcBef>
                <a:spcPts val="0"/>
              </a:spcBef>
              <a:spcAft>
                <a:spcPts val="0"/>
              </a:spcAft>
              <a:buSzPts val="1400"/>
              <a:buNone/>
            </a:pPr>
            <a:endParaRPr/>
          </a:p>
        </p:txBody>
      </p:sp>
      <p:sp>
        <p:nvSpPr>
          <p:cNvPr id="188" name="Google Shape;188;g12b04ce3b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2b04ce3b57_1_5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r" rtl="1">
              <a:lnSpc>
                <a:spcPct val="100000"/>
              </a:lnSpc>
              <a:spcBef>
                <a:spcPts val="0"/>
              </a:spcBef>
              <a:spcAft>
                <a:spcPts val="0"/>
              </a:spcAft>
              <a:buSzPts val="1400"/>
              <a:buNone/>
            </a:pPr>
            <a:endParaRPr/>
          </a:p>
          <a:p>
            <a:pPr marL="0" lvl="0" indent="0" algn="r" rtl="1">
              <a:lnSpc>
                <a:spcPct val="100000"/>
              </a:lnSpc>
              <a:spcBef>
                <a:spcPts val="0"/>
              </a:spcBef>
              <a:spcAft>
                <a:spcPts val="0"/>
              </a:spcAft>
              <a:buSzPts val="1400"/>
              <a:buNone/>
            </a:pPr>
            <a:endParaRPr/>
          </a:p>
        </p:txBody>
      </p:sp>
      <p:sp>
        <p:nvSpPr>
          <p:cNvPr id="195" name="Google Shape;195;g12b04ce3b57_1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12c3c997dc7_0_1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r" rtl="1">
              <a:lnSpc>
                <a:spcPct val="100000"/>
              </a:lnSpc>
              <a:spcBef>
                <a:spcPts val="0"/>
              </a:spcBef>
              <a:spcAft>
                <a:spcPts val="0"/>
              </a:spcAft>
              <a:buSzPts val="1400"/>
              <a:buNone/>
            </a:pPr>
            <a:endParaRPr/>
          </a:p>
        </p:txBody>
      </p:sp>
      <p:sp>
        <p:nvSpPr>
          <p:cNvPr id="204" name="Google Shape;204;g12c3c997dc7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11c886267b6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1" name="Google Shape;211;g11c886267b6_0_3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2" name="Google Shape;212;g11c886267b6_0_3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nl-NL"/>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12b04ce3b57_2_11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r" rtl="1">
              <a:lnSpc>
                <a:spcPct val="100000"/>
              </a:lnSpc>
              <a:spcBef>
                <a:spcPts val="0"/>
              </a:spcBef>
              <a:spcAft>
                <a:spcPts val="0"/>
              </a:spcAft>
              <a:buSzPts val="1400"/>
              <a:buNone/>
            </a:pPr>
            <a:endParaRPr/>
          </a:p>
        </p:txBody>
      </p:sp>
      <p:sp>
        <p:nvSpPr>
          <p:cNvPr id="221" name="Google Shape;221;g12b04ce3b57_2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7" name="Google Shape;22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4" name="Google Shape;234;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39971624f0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8" name="Google Shape;388;g139971624f0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4" name="Google Shape;11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11c886267b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8" name="Google Shape;248;g11c886267b6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9" name="Google Shape;249;g11c886267b6_0_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nl-NL"/>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1288d84c8c2_0_10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defRPr>
                <a:solidFill>
                  <a:srgbClr val="333333"/>
                </a:solidFill>
              </a:defRPr>
            </a:pPr>
            <a:r>
              <a:t>Προαιρετικά</a:t>
            </a:r>
            <a:endParaRPr>
              <a:solidFill>
                <a:srgbClr val="333333"/>
              </a:solidFill>
            </a:endParaRPr>
          </a:p>
          <a:p>
            <a:pPr marL="0" lvl="0" indent="0" algn="r" rtl="1">
              <a:lnSpc>
                <a:spcPct val="100000"/>
              </a:lnSpc>
              <a:spcBef>
                <a:spcPts val="0"/>
              </a:spcBef>
              <a:spcAft>
                <a:spcPts val="0"/>
              </a:spcAft>
              <a:buSzPts val="1400"/>
              <a:buNone/>
            </a:pPr>
            <a:endParaRPr/>
          </a:p>
        </p:txBody>
      </p:sp>
      <p:sp>
        <p:nvSpPr>
          <p:cNvPr id="254" name="Google Shape;254;g1288d84c8c2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288d84c8c2_0_16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solidFill>
                <a:srgbClr val="333333"/>
              </a:solidFill>
            </a:endParaRPr>
          </a:p>
          <a:p>
            <a:pPr marL="0" lvl="0" indent="0" algn="l" rtl="0">
              <a:lnSpc>
                <a:spcPct val="100000"/>
              </a:lnSpc>
              <a:spcBef>
                <a:spcPts val="0"/>
              </a:spcBef>
              <a:spcAft>
                <a:spcPts val="0"/>
              </a:spcAft>
              <a:buClr>
                <a:schemeClr val="dk1"/>
              </a:buClr>
              <a:buSzPts val="1400"/>
              <a:buFont typeface="Arial"/>
              <a:buNone/>
              <a:defRPr>
                <a:solidFill>
                  <a:srgbClr val="333333"/>
                </a:solidFill>
              </a:defRPr>
            </a:pPr>
            <a:r>
              <a:t>Προαιρετικά</a:t>
            </a:r>
          </a:p>
        </p:txBody>
      </p:sp>
      <p:sp>
        <p:nvSpPr>
          <p:cNvPr id="262" name="Google Shape;262;g1288d84c8c2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1288d84c8c2_0_17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defRPr>
                <a:solidFill>
                  <a:srgbClr val="333333"/>
                </a:solidFill>
              </a:defRPr>
            </a:pPr>
            <a:r>
              <a:t>Προαιρετικά</a:t>
            </a:r>
            <a:endParaRPr>
              <a:solidFill>
                <a:srgbClr val="333333"/>
              </a:solidFill>
            </a:endParaRPr>
          </a:p>
          <a:p>
            <a:pPr marL="0" lvl="0" indent="0" algn="r" rtl="1">
              <a:lnSpc>
                <a:spcPct val="100000"/>
              </a:lnSpc>
              <a:spcBef>
                <a:spcPts val="0"/>
              </a:spcBef>
              <a:spcAft>
                <a:spcPts val="0"/>
              </a:spcAft>
              <a:buSzPts val="1400"/>
              <a:buNone/>
            </a:pPr>
            <a:endParaRPr/>
          </a:p>
        </p:txBody>
      </p:sp>
      <p:sp>
        <p:nvSpPr>
          <p:cNvPr id="271" name="Google Shape;271;g1288d84c8c2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12be1b56584_0_1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defRPr>
                <a:solidFill>
                  <a:srgbClr val="333333"/>
                </a:solidFill>
              </a:defRPr>
            </a:pPr>
            <a:r>
              <a:t>Προαιρετικά</a:t>
            </a:r>
            <a:endParaRPr>
              <a:solidFill>
                <a:srgbClr val="333333"/>
              </a:solidFill>
            </a:endParaRPr>
          </a:p>
          <a:p>
            <a:pPr marL="0" lvl="0" indent="0" algn="r" rtl="1">
              <a:lnSpc>
                <a:spcPct val="100000"/>
              </a:lnSpc>
              <a:spcBef>
                <a:spcPts val="0"/>
              </a:spcBef>
              <a:spcAft>
                <a:spcPts val="0"/>
              </a:spcAft>
              <a:buSzPts val="1400"/>
              <a:buNone/>
            </a:pPr>
            <a:endParaRPr/>
          </a:p>
        </p:txBody>
      </p:sp>
      <p:sp>
        <p:nvSpPr>
          <p:cNvPr id="280" name="Google Shape;280;g12be1b56584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12be1b56584_0_2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solidFill>
                <a:srgbClr val="333333"/>
              </a:solidFill>
            </a:endParaRPr>
          </a:p>
          <a:p>
            <a:pPr marL="0" lvl="0" indent="0" algn="l" rtl="0">
              <a:lnSpc>
                <a:spcPct val="100000"/>
              </a:lnSpc>
              <a:spcBef>
                <a:spcPts val="0"/>
              </a:spcBef>
              <a:spcAft>
                <a:spcPts val="0"/>
              </a:spcAft>
              <a:buClr>
                <a:schemeClr val="dk1"/>
              </a:buClr>
              <a:buSzPts val="1400"/>
              <a:buFont typeface="Arial"/>
              <a:buNone/>
              <a:defRPr>
                <a:solidFill>
                  <a:srgbClr val="333333"/>
                </a:solidFill>
              </a:defRPr>
            </a:pPr>
            <a:r>
              <a:t>Προαιρετικά</a:t>
            </a:r>
          </a:p>
        </p:txBody>
      </p:sp>
      <p:sp>
        <p:nvSpPr>
          <p:cNvPr id="289" name="Google Shape;289;g12be1b56584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1288d84c8c2_0_19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solidFill>
                <a:srgbClr val="333333"/>
              </a:solidFill>
            </a:endParaRPr>
          </a:p>
          <a:p>
            <a:pPr marL="0" lvl="0" indent="0" algn="r" rtl="1">
              <a:lnSpc>
                <a:spcPct val="100000"/>
              </a:lnSpc>
              <a:spcBef>
                <a:spcPts val="0"/>
              </a:spcBef>
              <a:spcAft>
                <a:spcPts val="0"/>
              </a:spcAft>
              <a:buSzPts val="1400"/>
              <a:buNone/>
            </a:pPr>
            <a:endParaRPr/>
          </a:p>
        </p:txBody>
      </p:sp>
      <p:sp>
        <p:nvSpPr>
          <p:cNvPr id="297" name="Google Shape;297;g1288d84c8c2_0_1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288d84c8c2_0_19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r" rtl="1">
              <a:lnSpc>
                <a:spcPct val="100000"/>
              </a:lnSpc>
              <a:spcBef>
                <a:spcPts val="0"/>
              </a:spcBef>
              <a:spcAft>
                <a:spcPts val="0"/>
              </a:spcAft>
              <a:buSzPts val="1400"/>
              <a:buNone/>
            </a:pPr>
            <a:endParaRPr/>
          </a:p>
        </p:txBody>
      </p:sp>
      <p:sp>
        <p:nvSpPr>
          <p:cNvPr id="305" name="Google Shape;305;g1288d84c8c2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12c3c997dc7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6" name="Google Shape;326;g12c3c997dc7_0_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7" name="Google Shape;327;g12c3c997dc7_0_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nl-NL"/>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11c886267b6_0_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4" name="Google Shape;334;g11c886267b6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197edcba48_0_1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1" name="Google Shape;121;g1197edcba4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12be1b56584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3" name="Google Shape;343;g12be1b56584_0_3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4" name="Google Shape;344;g12be1b56584_0_3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nl-NL"/>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139971624f0_2_94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7" name="Google Shape;507;g139971624f0_2_9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12b04ce3b57_3_10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r" rtl="1">
              <a:lnSpc>
                <a:spcPct val="100000"/>
              </a:lnSpc>
              <a:spcBef>
                <a:spcPts val="0"/>
              </a:spcBef>
              <a:spcAft>
                <a:spcPts val="0"/>
              </a:spcAft>
              <a:buSzPts val="1400"/>
              <a:buNone/>
            </a:pPr>
            <a:endParaRPr/>
          </a:p>
        </p:txBody>
      </p:sp>
      <p:sp>
        <p:nvSpPr>
          <p:cNvPr id="358" name="Google Shape;358;g12b04ce3b57_3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2b04ce3b57_4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r" rtl="1">
              <a:lnSpc>
                <a:spcPct val="100000"/>
              </a:lnSpc>
              <a:spcBef>
                <a:spcPts val="0"/>
              </a:spcBef>
              <a:spcAft>
                <a:spcPts val="0"/>
              </a:spcAft>
              <a:buSzPts val="1400"/>
              <a:buNone/>
            </a:pPr>
            <a:endParaRPr/>
          </a:p>
        </p:txBody>
      </p:sp>
      <p:sp>
        <p:nvSpPr>
          <p:cNvPr id="367" name="Google Shape;367;g12b04ce3b5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139971624f0_2_18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34" name="Google Shape;534;g139971624f0_2_18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3a77badb01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r" rtl="1">
              <a:lnSpc>
                <a:spcPct val="100000"/>
              </a:lnSpc>
              <a:spcBef>
                <a:spcPts val="0"/>
              </a:spcBef>
              <a:spcAft>
                <a:spcPts val="0"/>
              </a:spcAft>
              <a:buSzPts val="1400"/>
              <a:buNone/>
            </a:pPr>
            <a:endParaRPr/>
          </a:p>
        </p:txBody>
      </p:sp>
      <p:sp>
        <p:nvSpPr>
          <p:cNvPr id="382" name="Google Shape;382;g13a77badb0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2b04ce3b57_4_16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r" rtl="1">
              <a:lnSpc>
                <a:spcPct val="100000"/>
              </a:lnSpc>
              <a:spcBef>
                <a:spcPts val="0"/>
              </a:spcBef>
              <a:spcAft>
                <a:spcPts val="0"/>
              </a:spcAft>
              <a:buSzPts val="1400"/>
              <a:buNone/>
            </a:pPr>
            <a:endParaRPr/>
          </a:p>
        </p:txBody>
      </p:sp>
      <p:sp>
        <p:nvSpPr>
          <p:cNvPr id="394" name="Google Shape;394;g12b04ce3b57_4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
        <p:cNvGrpSpPr/>
        <p:nvPr/>
      </p:nvGrpSpPr>
      <p:grpSpPr>
        <a:xfrm>
          <a:off x="0" y="0"/>
          <a:ext cx="0" cy="0"/>
          <a:chOff x="0" y="0"/>
          <a:chExt cx="0" cy="0"/>
        </a:xfrm>
      </p:grpSpPr>
      <p:sp>
        <p:nvSpPr>
          <p:cNvPr id="559" name="Google Shape;559;g139970534d9_2_72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60" name="Google Shape;560;g139970534d9_2_7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1197edcba48_0_2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9" name="Google Shape;129;g1197edcba48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1197edcba48_0_4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7" name="Google Shape;137;g1197edcba48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197edcba48_0_5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4" name="Google Shape;144;g1197edcba48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1197edcba48_0_5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1" name="Google Shape;151;g1197edcba48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1197edcba48_0_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8" name="Google Shape;158;g1197edcba48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197edcba48_0_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4" name="Google Shape;164;g1197edcba48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g"/><Relationship Id="rId1" Type="http://schemas.openxmlformats.org/officeDocument/2006/relationships/slideMaster" Target="../slideMasters/slideMaster2.xml"/><Relationship Id="rId4" Type="http://schemas.openxmlformats.org/officeDocument/2006/relationships/image" Target="../media/image10.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 01">
  <p:cSld name="Cover 01">
    <p:spTree>
      <p:nvGrpSpPr>
        <p:cNvPr id="1" name="Shape 23"/>
        <p:cNvGrpSpPr/>
        <p:nvPr/>
      </p:nvGrpSpPr>
      <p:grpSpPr>
        <a:xfrm>
          <a:off x="0" y="0"/>
          <a:ext cx="0" cy="0"/>
          <a:chOff x="0" y="0"/>
          <a:chExt cx="0" cy="0"/>
        </a:xfrm>
      </p:grpSpPr>
      <p:sp>
        <p:nvSpPr>
          <p:cNvPr id="24" name="Google Shape;24;p28"/>
          <p:cNvSpPr>
            <a:spLocks noGrp="1"/>
          </p:cNvSpPr>
          <p:nvPr>
            <p:ph type="pic" idx="2"/>
          </p:nvPr>
        </p:nvSpPr>
        <p:spPr>
          <a:xfrm>
            <a:off x="6889840" y="-1251520"/>
            <a:ext cx="6044400" cy="6045583"/>
          </a:xfrm>
          <a:prstGeom prst="ellipse">
            <a:avLst/>
          </a:prstGeom>
          <a:noFill/>
          <a:ln>
            <a:noFill/>
          </a:ln>
        </p:spPr>
      </p:sp>
      <p:sp>
        <p:nvSpPr>
          <p:cNvPr id="25" name="Google Shape;25;p28"/>
          <p:cNvSpPr/>
          <p:nvPr/>
        </p:nvSpPr>
        <p:spPr>
          <a:xfrm>
            <a:off x="6456040" y="-1685113"/>
            <a:ext cx="6912000" cy="6912768"/>
          </a:xfrm>
          <a:prstGeom prst="donut">
            <a:avLst>
              <a:gd name="adj" fmla="val 3102"/>
            </a:avLst>
          </a:prstGeom>
          <a:solidFill>
            <a:srgbClr val="58595B">
              <a:alpha val="2392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26" name="Google Shape;26;p28" descr="A black and white logo&#10;&#10;Description automatically generated with low confidence"/>
          <p:cNvPicPr preferRelativeResize="0"/>
          <p:nvPr/>
        </p:nvPicPr>
        <p:blipFill rotWithShape="1">
          <a:blip r:embed="rId2">
            <a:alphaModFix/>
          </a:blip>
          <a:srcRect/>
          <a:stretch/>
        </p:blipFill>
        <p:spPr>
          <a:xfrm>
            <a:off x="8623864" y="5918732"/>
            <a:ext cx="1319978" cy="383782"/>
          </a:xfrm>
          <a:prstGeom prst="rect">
            <a:avLst/>
          </a:prstGeom>
          <a:noFill/>
          <a:ln>
            <a:noFill/>
          </a:ln>
        </p:spPr>
      </p:pic>
      <p:pic>
        <p:nvPicPr>
          <p:cNvPr id="27" name="Google Shape;27;p28" descr="Logo&#10;&#10;Description automatically generated"/>
          <p:cNvPicPr preferRelativeResize="0"/>
          <p:nvPr/>
        </p:nvPicPr>
        <p:blipFill rotWithShape="1">
          <a:blip r:embed="rId3">
            <a:alphaModFix/>
          </a:blip>
          <a:srcRect/>
          <a:stretch/>
        </p:blipFill>
        <p:spPr>
          <a:xfrm>
            <a:off x="5805467" y="5910028"/>
            <a:ext cx="1104869" cy="379037"/>
          </a:xfrm>
          <a:prstGeom prst="rect">
            <a:avLst/>
          </a:prstGeom>
          <a:noFill/>
          <a:ln>
            <a:noFill/>
          </a:ln>
        </p:spPr>
      </p:pic>
      <p:pic>
        <p:nvPicPr>
          <p:cNvPr id="28" name="Google Shape;28;p28" descr="Logo&#10;&#10;Description automatically generated"/>
          <p:cNvPicPr preferRelativeResize="0"/>
          <p:nvPr/>
        </p:nvPicPr>
        <p:blipFill rotWithShape="1">
          <a:blip r:embed="rId4">
            <a:alphaModFix/>
          </a:blip>
          <a:srcRect/>
          <a:stretch/>
        </p:blipFill>
        <p:spPr>
          <a:xfrm>
            <a:off x="10760162" y="5909594"/>
            <a:ext cx="591342" cy="397500"/>
          </a:xfrm>
          <a:prstGeom prst="rect">
            <a:avLst/>
          </a:prstGeom>
          <a:noFill/>
          <a:ln>
            <a:noFill/>
          </a:ln>
        </p:spPr>
      </p:pic>
      <p:pic>
        <p:nvPicPr>
          <p:cNvPr id="29" name="Google Shape;29;p28" descr="Icon&#10;&#10;Description automatically generated with low confidence"/>
          <p:cNvPicPr preferRelativeResize="0"/>
          <p:nvPr/>
        </p:nvPicPr>
        <p:blipFill rotWithShape="1">
          <a:blip r:embed="rId5">
            <a:alphaModFix/>
          </a:blip>
          <a:srcRect/>
          <a:stretch/>
        </p:blipFill>
        <p:spPr>
          <a:xfrm>
            <a:off x="7476842" y="5643233"/>
            <a:ext cx="580516" cy="773106"/>
          </a:xfrm>
          <a:prstGeom prst="rect">
            <a:avLst/>
          </a:prstGeom>
          <a:noFill/>
          <a:ln>
            <a:noFill/>
          </a:ln>
        </p:spPr>
      </p:pic>
      <p:pic>
        <p:nvPicPr>
          <p:cNvPr id="30" name="Google Shape;30;p28" descr="A black sign with white text&#10;&#10;Description automatically generated"/>
          <p:cNvPicPr preferRelativeResize="0"/>
          <p:nvPr/>
        </p:nvPicPr>
        <p:blipFill rotWithShape="1">
          <a:blip r:embed="rId6">
            <a:alphaModFix/>
          </a:blip>
          <a:srcRect/>
          <a:stretch/>
        </p:blipFill>
        <p:spPr>
          <a:xfrm>
            <a:off x="504436" y="5929265"/>
            <a:ext cx="1603396" cy="366878"/>
          </a:xfrm>
          <a:prstGeom prst="rect">
            <a:avLst/>
          </a:prstGeom>
          <a:noFill/>
          <a:ln>
            <a:noFill/>
          </a:ln>
        </p:spPr>
      </p:pic>
      <p:pic>
        <p:nvPicPr>
          <p:cNvPr id="31" name="Google Shape;31;p28" descr="A picture containing computer, keyboard, laptop, food&#10;&#10;Description automatically generated"/>
          <p:cNvPicPr preferRelativeResize="0"/>
          <p:nvPr/>
        </p:nvPicPr>
        <p:blipFill rotWithShape="1">
          <a:blip r:embed="rId7">
            <a:alphaModFix/>
          </a:blip>
          <a:srcRect/>
          <a:stretch/>
        </p:blipFill>
        <p:spPr>
          <a:xfrm>
            <a:off x="2712877" y="5859475"/>
            <a:ext cx="2575885" cy="513446"/>
          </a:xfrm>
          <a:prstGeom prst="rect">
            <a:avLst/>
          </a:prstGeom>
          <a:noFill/>
          <a:ln>
            <a:noFill/>
          </a:ln>
        </p:spPr>
      </p:pic>
      <p:sp>
        <p:nvSpPr>
          <p:cNvPr id="32" name="Google Shape;32;p28"/>
          <p:cNvSpPr txBox="1">
            <a:spLocks noGrp="1"/>
          </p:cNvSpPr>
          <p:nvPr>
            <p:ph type="body" idx="1"/>
          </p:nvPr>
        </p:nvSpPr>
        <p:spPr>
          <a:xfrm>
            <a:off x="392278" y="3326365"/>
            <a:ext cx="5976000" cy="50405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rgbClr val="004494"/>
              </a:buClr>
              <a:buSzPts val="3000"/>
              <a:buFont typeface="Arial"/>
              <a:buNone/>
              <a:defRPr sz="3000" b="0" i="0" u="none" strike="noStrike" cap="none">
                <a:solidFill>
                  <a:srgbClr val="004494"/>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33" name="Google Shape;33;p28"/>
          <p:cNvSpPr txBox="1">
            <a:spLocks noGrp="1"/>
          </p:cNvSpPr>
          <p:nvPr>
            <p:ph type="body" idx="3"/>
          </p:nvPr>
        </p:nvSpPr>
        <p:spPr>
          <a:xfrm>
            <a:off x="410876" y="4043603"/>
            <a:ext cx="4015283" cy="36004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4494"/>
              </a:buClr>
              <a:buSzPts val="1200"/>
              <a:buFont typeface="Arial"/>
              <a:buNone/>
              <a:defRPr sz="1200" b="0" i="0" u="none" strike="noStrike" cap="none">
                <a:solidFill>
                  <a:srgbClr val="004494"/>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pic>
        <p:nvPicPr>
          <p:cNvPr id="34" name="Google Shape;34;p28" descr="Logo&#10;&#10;Description automatically generated"/>
          <p:cNvPicPr preferRelativeResize="0"/>
          <p:nvPr/>
        </p:nvPicPr>
        <p:blipFill rotWithShape="1">
          <a:blip r:embed="rId8">
            <a:alphaModFix/>
          </a:blip>
          <a:srcRect/>
          <a:stretch/>
        </p:blipFill>
        <p:spPr>
          <a:xfrm>
            <a:off x="546189" y="423865"/>
            <a:ext cx="2126222" cy="704047"/>
          </a:xfrm>
          <a:prstGeom prst="rect">
            <a:avLst/>
          </a:prstGeom>
          <a:noFill/>
          <a:ln>
            <a:noFill/>
          </a:ln>
        </p:spPr>
      </p:pic>
      <p:pic>
        <p:nvPicPr>
          <p:cNvPr id="35" name="Google Shape;35;p28" descr="Text&#10;&#10;Description automatically generated"/>
          <p:cNvPicPr preferRelativeResize="0"/>
          <p:nvPr/>
        </p:nvPicPr>
        <p:blipFill rotWithShape="1">
          <a:blip r:embed="rId9">
            <a:alphaModFix/>
          </a:blip>
          <a:srcRect/>
          <a:stretch/>
        </p:blipFill>
        <p:spPr>
          <a:xfrm>
            <a:off x="3198052" y="673665"/>
            <a:ext cx="1841540" cy="415249"/>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Full Image">
  <p:cSld name="Full Image">
    <p:spTree>
      <p:nvGrpSpPr>
        <p:cNvPr id="1" name="Shape 82"/>
        <p:cNvGrpSpPr/>
        <p:nvPr/>
      </p:nvGrpSpPr>
      <p:grpSpPr>
        <a:xfrm>
          <a:off x="0" y="0"/>
          <a:ext cx="0" cy="0"/>
          <a:chOff x="0" y="0"/>
          <a:chExt cx="0" cy="0"/>
        </a:xfrm>
      </p:grpSpPr>
      <p:sp>
        <p:nvSpPr>
          <p:cNvPr id="83" name="Google Shape;83;p24"/>
          <p:cNvSpPr>
            <a:spLocks noGrp="1"/>
          </p:cNvSpPr>
          <p:nvPr>
            <p:ph type="pic" idx="2"/>
          </p:nvPr>
        </p:nvSpPr>
        <p:spPr>
          <a:xfrm>
            <a:off x="0" y="0"/>
            <a:ext cx="12192000" cy="6858000"/>
          </a:xfrm>
          <a:prstGeom prst="rect">
            <a:avLst/>
          </a:prstGeom>
          <a:noFill/>
          <a:ln>
            <a:noFill/>
          </a:ln>
        </p:spPr>
      </p:sp>
      <p:sp>
        <p:nvSpPr>
          <p:cNvPr id="84" name="Google Shape;84;p24"/>
          <p:cNvSpPr>
            <a:spLocks noGrp="1"/>
          </p:cNvSpPr>
          <p:nvPr>
            <p:ph type="body" idx="1"/>
          </p:nvPr>
        </p:nvSpPr>
        <p:spPr>
          <a:xfrm>
            <a:off x="1391479" y="1340643"/>
            <a:ext cx="3360373" cy="4464621"/>
          </a:xfrm>
          <a:prstGeom prst="round2DiagRect">
            <a:avLst>
              <a:gd name="adj1" fmla="val 16667"/>
              <a:gd name="adj2" fmla="val 0"/>
            </a:avLst>
          </a:prstGeom>
          <a:solidFill>
            <a:schemeClr val="lt1"/>
          </a:solidFill>
          <a:ln w="254000" cap="flat" cmpd="sng">
            <a:solidFill>
              <a:schemeClr val="lt1"/>
            </a:solidFill>
            <a:prstDash val="solid"/>
            <a:miter lim="800000"/>
            <a:headEnd type="none" w="sm" len="sm"/>
            <a:tailEnd type="none" w="sm" len="sm"/>
          </a:ln>
        </p:spPr>
        <p:txBody>
          <a:bodyPr spcFirstLastPara="1" wrap="square" lIns="91425" tIns="45700" rIns="91425" bIns="45700" anchor="t" anchorCtr="0">
            <a:noAutofit/>
          </a:bodyPr>
          <a:lstStyle>
            <a:lvl1pPr marL="457200" marR="0" lvl="0" indent="-355600" algn="l" rtl="0">
              <a:lnSpc>
                <a:spcPct val="114000"/>
              </a:lnSpc>
              <a:spcBef>
                <a:spcPts val="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1pPr>
            <a:lvl2pPr marL="914400" marR="0" lvl="1" indent="-355600" algn="l" rtl="0">
              <a:lnSpc>
                <a:spcPct val="114000"/>
              </a:lnSpc>
              <a:spcBef>
                <a:spcPts val="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55600" algn="l" rtl="0">
              <a:lnSpc>
                <a:spcPct val="113000"/>
              </a:lnSpc>
              <a:spcBef>
                <a:spcPts val="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ext &amp;  3 Image ">
  <p:cSld name="Text &amp;  3 Image ">
    <p:spTree>
      <p:nvGrpSpPr>
        <p:cNvPr id="1" name="Shape 85"/>
        <p:cNvGrpSpPr/>
        <p:nvPr/>
      </p:nvGrpSpPr>
      <p:grpSpPr>
        <a:xfrm>
          <a:off x="0" y="0"/>
          <a:ext cx="0" cy="0"/>
          <a:chOff x="0" y="0"/>
          <a:chExt cx="0" cy="0"/>
        </a:xfrm>
      </p:grpSpPr>
      <p:sp>
        <p:nvSpPr>
          <p:cNvPr id="86" name="Google Shape;86;p30"/>
          <p:cNvSpPr>
            <a:spLocks noGrp="1"/>
          </p:cNvSpPr>
          <p:nvPr>
            <p:ph type="pic" idx="2"/>
          </p:nvPr>
        </p:nvSpPr>
        <p:spPr>
          <a:xfrm>
            <a:off x="7063263" y="1196628"/>
            <a:ext cx="2016224" cy="2376265"/>
          </a:xfrm>
          <a:prstGeom prst="round2DiagRect">
            <a:avLst>
              <a:gd name="adj1" fmla="val 16667"/>
              <a:gd name="adj2" fmla="val 0"/>
            </a:avLst>
          </a:prstGeom>
          <a:noFill/>
          <a:ln>
            <a:noFill/>
          </a:ln>
        </p:spPr>
      </p:sp>
      <p:sp>
        <p:nvSpPr>
          <p:cNvPr id="87" name="Google Shape;87;p30"/>
          <p:cNvSpPr>
            <a:spLocks noGrp="1"/>
          </p:cNvSpPr>
          <p:nvPr>
            <p:ph type="pic" idx="3"/>
          </p:nvPr>
        </p:nvSpPr>
        <p:spPr>
          <a:xfrm>
            <a:off x="7056968" y="3788892"/>
            <a:ext cx="4511641" cy="1584325"/>
          </a:xfrm>
          <a:prstGeom prst="round2DiagRect">
            <a:avLst>
              <a:gd name="adj1" fmla="val 16667"/>
              <a:gd name="adj2" fmla="val 0"/>
            </a:avLst>
          </a:prstGeom>
          <a:noFill/>
          <a:ln>
            <a:noFill/>
          </a:ln>
        </p:spPr>
      </p:sp>
      <p:sp>
        <p:nvSpPr>
          <p:cNvPr id="88" name="Google Shape;88;p30"/>
          <p:cNvSpPr>
            <a:spLocks noGrp="1"/>
          </p:cNvSpPr>
          <p:nvPr>
            <p:ph type="pic" idx="4"/>
          </p:nvPr>
        </p:nvSpPr>
        <p:spPr>
          <a:xfrm>
            <a:off x="9552384" y="1196603"/>
            <a:ext cx="2016224" cy="2376265"/>
          </a:xfrm>
          <a:prstGeom prst="round2DiagRect">
            <a:avLst>
              <a:gd name="adj1" fmla="val 0"/>
              <a:gd name="adj2" fmla="val 18487"/>
            </a:avLst>
          </a:prstGeom>
          <a:noFill/>
          <a:ln>
            <a:noFill/>
          </a:ln>
        </p:spPr>
      </p:sp>
      <p:sp>
        <p:nvSpPr>
          <p:cNvPr id="89" name="Google Shape;89;p30"/>
          <p:cNvSpPr txBox="1">
            <a:spLocks noGrp="1"/>
          </p:cNvSpPr>
          <p:nvPr>
            <p:ph type="body" idx="1"/>
          </p:nvPr>
        </p:nvSpPr>
        <p:spPr>
          <a:xfrm>
            <a:off x="623394" y="541719"/>
            <a:ext cx="6048671" cy="43204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chemeClr val="dk2"/>
              </a:buClr>
              <a:buSzPts val="3000"/>
              <a:buFont typeface="Arial"/>
              <a:buNone/>
              <a:defRPr sz="3000" b="0" i="0" u="none" strike="noStrike" cap="none">
                <a:solidFill>
                  <a:schemeClr val="dk2"/>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0" name="Google Shape;90;p30"/>
          <p:cNvSpPr txBox="1">
            <a:spLocks noGrp="1"/>
          </p:cNvSpPr>
          <p:nvPr>
            <p:ph type="body" idx="5"/>
          </p:nvPr>
        </p:nvSpPr>
        <p:spPr>
          <a:xfrm>
            <a:off x="623394" y="1196976"/>
            <a:ext cx="6048671" cy="4176713"/>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1pPr>
            <a:lvl2pPr marL="914400" marR="0" lvl="1"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ext with Landscaper &amp; Portrait Image">
  <p:cSld name="Text with Landscaper &amp; Portrait Image">
    <p:spTree>
      <p:nvGrpSpPr>
        <p:cNvPr id="1" name="Shape 91"/>
        <p:cNvGrpSpPr/>
        <p:nvPr/>
      </p:nvGrpSpPr>
      <p:grpSpPr>
        <a:xfrm>
          <a:off x="0" y="0"/>
          <a:ext cx="0" cy="0"/>
          <a:chOff x="0" y="0"/>
          <a:chExt cx="0" cy="0"/>
        </a:xfrm>
      </p:grpSpPr>
      <p:sp>
        <p:nvSpPr>
          <p:cNvPr id="92" name="Google Shape;92;p31"/>
          <p:cNvSpPr txBox="1">
            <a:spLocks noGrp="1"/>
          </p:cNvSpPr>
          <p:nvPr>
            <p:ph type="body" idx="1"/>
          </p:nvPr>
        </p:nvSpPr>
        <p:spPr>
          <a:xfrm>
            <a:off x="623394" y="541719"/>
            <a:ext cx="6048671" cy="43204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chemeClr val="dk2"/>
              </a:buClr>
              <a:buSzPts val="3000"/>
              <a:buFont typeface="Arial"/>
              <a:buNone/>
              <a:defRPr sz="3000" b="0" i="0" u="none" strike="noStrike" cap="none">
                <a:solidFill>
                  <a:schemeClr val="dk2"/>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3" name="Google Shape;93;p31"/>
          <p:cNvSpPr>
            <a:spLocks noGrp="1"/>
          </p:cNvSpPr>
          <p:nvPr>
            <p:ph type="pic" idx="2"/>
          </p:nvPr>
        </p:nvSpPr>
        <p:spPr>
          <a:xfrm>
            <a:off x="623392" y="3791021"/>
            <a:ext cx="10945216" cy="1584176"/>
          </a:xfrm>
          <a:prstGeom prst="round2DiagRect">
            <a:avLst>
              <a:gd name="adj1" fmla="val 16667"/>
              <a:gd name="adj2" fmla="val 0"/>
            </a:avLst>
          </a:prstGeom>
          <a:noFill/>
          <a:ln>
            <a:noFill/>
          </a:ln>
        </p:spPr>
      </p:sp>
      <p:sp>
        <p:nvSpPr>
          <p:cNvPr id="94" name="Google Shape;94;p31"/>
          <p:cNvSpPr txBox="1">
            <a:spLocks noGrp="1"/>
          </p:cNvSpPr>
          <p:nvPr>
            <p:ph type="body" idx="3"/>
          </p:nvPr>
        </p:nvSpPr>
        <p:spPr>
          <a:xfrm>
            <a:off x="623394" y="1196976"/>
            <a:ext cx="6048671" cy="2376041"/>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1pPr>
            <a:lvl2pPr marL="914400" marR="0" lvl="1"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5" name="Google Shape;95;p31"/>
          <p:cNvSpPr>
            <a:spLocks noGrp="1"/>
          </p:cNvSpPr>
          <p:nvPr>
            <p:ph type="pic" idx="4"/>
          </p:nvPr>
        </p:nvSpPr>
        <p:spPr>
          <a:xfrm>
            <a:off x="6960096" y="1196752"/>
            <a:ext cx="4586624" cy="2376264"/>
          </a:xfrm>
          <a:prstGeom prst="round2DiagRect">
            <a:avLst>
              <a:gd name="adj1" fmla="val 16667"/>
              <a:gd name="adj2" fmla="val 0"/>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ext &amp; 3 Images 02">
  <p:cSld name="Text &amp; 3 Images 02">
    <p:spTree>
      <p:nvGrpSpPr>
        <p:cNvPr id="1" name="Shape 96"/>
        <p:cNvGrpSpPr/>
        <p:nvPr/>
      </p:nvGrpSpPr>
      <p:grpSpPr>
        <a:xfrm>
          <a:off x="0" y="0"/>
          <a:ext cx="0" cy="0"/>
          <a:chOff x="0" y="0"/>
          <a:chExt cx="0" cy="0"/>
        </a:xfrm>
      </p:grpSpPr>
      <p:sp>
        <p:nvSpPr>
          <p:cNvPr id="97" name="Google Shape;97;p32"/>
          <p:cNvSpPr txBox="1">
            <a:spLocks noGrp="1"/>
          </p:cNvSpPr>
          <p:nvPr>
            <p:ph type="body" idx="1"/>
          </p:nvPr>
        </p:nvSpPr>
        <p:spPr>
          <a:xfrm>
            <a:off x="623394" y="541719"/>
            <a:ext cx="6048671" cy="43204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chemeClr val="dk2"/>
              </a:buClr>
              <a:buSzPts val="3000"/>
              <a:buFont typeface="Arial"/>
              <a:buNone/>
              <a:defRPr sz="3000" b="0" i="0" u="none" strike="noStrike" cap="none">
                <a:solidFill>
                  <a:schemeClr val="dk2"/>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8" name="Google Shape;98;p32"/>
          <p:cNvSpPr>
            <a:spLocks noGrp="1"/>
          </p:cNvSpPr>
          <p:nvPr>
            <p:ph type="pic" idx="2"/>
          </p:nvPr>
        </p:nvSpPr>
        <p:spPr>
          <a:xfrm>
            <a:off x="623392" y="3791021"/>
            <a:ext cx="6048672" cy="1584176"/>
          </a:xfrm>
          <a:prstGeom prst="round2DiagRect">
            <a:avLst>
              <a:gd name="adj1" fmla="val 16667"/>
              <a:gd name="adj2" fmla="val 0"/>
            </a:avLst>
          </a:prstGeom>
          <a:noFill/>
          <a:ln>
            <a:noFill/>
          </a:ln>
        </p:spPr>
      </p:sp>
      <p:sp>
        <p:nvSpPr>
          <p:cNvPr id="99" name="Google Shape;99;p32"/>
          <p:cNvSpPr txBox="1">
            <a:spLocks noGrp="1"/>
          </p:cNvSpPr>
          <p:nvPr>
            <p:ph type="body" idx="3"/>
          </p:nvPr>
        </p:nvSpPr>
        <p:spPr>
          <a:xfrm>
            <a:off x="623394" y="1196976"/>
            <a:ext cx="6048671" cy="2376041"/>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1pPr>
            <a:lvl2pPr marL="914400" marR="0" lvl="1"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0" name="Google Shape;100;p32"/>
          <p:cNvSpPr>
            <a:spLocks noGrp="1"/>
          </p:cNvSpPr>
          <p:nvPr>
            <p:ph type="pic" idx="4"/>
          </p:nvPr>
        </p:nvSpPr>
        <p:spPr>
          <a:xfrm>
            <a:off x="6960096" y="1196752"/>
            <a:ext cx="4586624" cy="2376264"/>
          </a:xfrm>
          <a:prstGeom prst="round2DiagRect">
            <a:avLst>
              <a:gd name="adj1" fmla="val 16667"/>
              <a:gd name="adj2" fmla="val 0"/>
            </a:avLst>
          </a:prstGeom>
          <a:noFill/>
          <a:ln>
            <a:noFill/>
          </a:ln>
        </p:spPr>
      </p:sp>
      <p:sp>
        <p:nvSpPr>
          <p:cNvPr id="101" name="Google Shape;101;p32"/>
          <p:cNvSpPr>
            <a:spLocks noGrp="1"/>
          </p:cNvSpPr>
          <p:nvPr>
            <p:ph type="pic" idx="5"/>
          </p:nvPr>
        </p:nvSpPr>
        <p:spPr>
          <a:xfrm>
            <a:off x="6960096" y="3789040"/>
            <a:ext cx="4608512" cy="1584176"/>
          </a:xfrm>
          <a:prstGeom prst="round2DiagRect">
            <a:avLst>
              <a:gd name="adj1" fmla="val 0"/>
              <a:gd name="adj2" fmla="val 20857"/>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logo only">
  <p:cSld name="Title and logo only">
    <p:spTree>
      <p:nvGrpSpPr>
        <p:cNvPr id="1" name="Shape 102"/>
        <p:cNvGrpSpPr/>
        <p:nvPr/>
      </p:nvGrpSpPr>
      <p:grpSpPr>
        <a:xfrm>
          <a:off x="0" y="0"/>
          <a:ext cx="0" cy="0"/>
          <a:chOff x="0" y="0"/>
          <a:chExt cx="0" cy="0"/>
        </a:xfrm>
      </p:grpSpPr>
      <p:sp>
        <p:nvSpPr>
          <p:cNvPr id="103" name="Google Shape;103;p33"/>
          <p:cNvSpPr/>
          <p:nvPr/>
        </p:nvSpPr>
        <p:spPr>
          <a:xfrm>
            <a:off x="11327280" y="6467128"/>
            <a:ext cx="386644"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nl-NL" sz="900" b="0" i="0" u="none" strike="noStrike" cap="none">
                <a:solidFill>
                  <a:schemeClr val="lt1"/>
                </a:solidFill>
                <a:latin typeface="Arial"/>
                <a:ea typeface="Arial"/>
                <a:cs typeface="Arial"/>
                <a:sym typeface="Arial"/>
              </a:rPr>
              <a:t>‹#›</a:t>
            </a:fld>
            <a:endParaRPr sz="900" b="0" i="0" u="none" strike="noStrike" cap="none">
              <a:solidFill>
                <a:schemeClr val="lt1"/>
              </a:solidFill>
              <a:latin typeface="Arial"/>
              <a:ea typeface="Arial"/>
              <a:cs typeface="Arial"/>
              <a:sym typeface="Arial"/>
            </a:endParaRPr>
          </a:p>
        </p:txBody>
      </p:sp>
      <p:sp>
        <p:nvSpPr>
          <p:cNvPr id="104" name="Google Shape;104;p33"/>
          <p:cNvSpPr txBox="1">
            <a:spLocks noGrp="1"/>
          </p:cNvSpPr>
          <p:nvPr>
            <p:ph type="body" idx="1"/>
          </p:nvPr>
        </p:nvSpPr>
        <p:spPr>
          <a:xfrm>
            <a:off x="623393" y="541719"/>
            <a:ext cx="8640000" cy="43204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chemeClr val="dk2"/>
              </a:buClr>
              <a:buSzPts val="3000"/>
              <a:buFont typeface="Arial"/>
              <a:buNone/>
              <a:defRPr sz="3000" b="0" i="0" u="none" strike="noStrike" cap="none">
                <a:solidFill>
                  <a:schemeClr val="dk2"/>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Audience 1">
  <p:cSld name="Audience 1">
    <p:bg>
      <p:bgPr>
        <a:solidFill>
          <a:srgbClr val="004F9D"/>
        </a:solidFill>
        <a:effectLst/>
      </p:bgPr>
    </p:bg>
    <p:spTree>
      <p:nvGrpSpPr>
        <p:cNvPr id="1" name="Shape 165"/>
        <p:cNvGrpSpPr/>
        <p:nvPr/>
      </p:nvGrpSpPr>
      <p:grpSpPr>
        <a:xfrm>
          <a:off x="0" y="0"/>
          <a:ext cx="0" cy="0"/>
          <a:chOff x="0" y="0"/>
          <a:chExt cx="0" cy="0"/>
        </a:xfrm>
      </p:grpSpPr>
      <p:sp>
        <p:nvSpPr>
          <p:cNvPr id="166" name="Google Shape;166;g139971624f0_2_1053"/>
          <p:cNvSpPr/>
          <p:nvPr/>
        </p:nvSpPr>
        <p:spPr>
          <a:xfrm>
            <a:off x="0" y="0"/>
            <a:ext cx="6096000" cy="6858000"/>
          </a:xfrm>
          <a:prstGeom prst="rect">
            <a:avLst/>
          </a:prstGeom>
          <a:solidFill>
            <a:srgbClr val="5D24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67" name="Google Shape;167;g139971624f0_2_1053"/>
          <p:cNvPicPr preferRelativeResize="0"/>
          <p:nvPr/>
        </p:nvPicPr>
        <p:blipFill rotWithShape="1">
          <a:blip r:embed="rId2">
            <a:alphaModFix/>
          </a:blip>
          <a:srcRect l="16684" r="16684"/>
          <a:stretch/>
        </p:blipFill>
        <p:spPr>
          <a:xfrm>
            <a:off x="761705" y="889569"/>
            <a:ext cx="4523700" cy="4523400"/>
          </a:xfrm>
          <a:prstGeom prst="ellipse">
            <a:avLst/>
          </a:prstGeom>
          <a:noFill/>
          <a:ln>
            <a:noFill/>
          </a:ln>
        </p:spPr>
      </p:pic>
      <p:pic>
        <p:nvPicPr>
          <p:cNvPr id="168" name="Google Shape;168;g139971624f0_2_1053"/>
          <p:cNvPicPr preferRelativeResize="0"/>
          <p:nvPr/>
        </p:nvPicPr>
        <p:blipFill rotWithShape="1">
          <a:blip r:embed="rId3">
            <a:alphaModFix/>
          </a:blip>
          <a:srcRect/>
          <a:stretch/>
        </p:blipFill>
        <p:spPr>
          <a:xfrm>
            <a:off x="901700" y="1030288"/>
            <a:ext cx="4243388" cy="4243387"/>
          </a:xfrm>
          <a:prstGeom prst="rect">
            <a:avLst/>
          </a:prstGeom>
          <a:noFill/>
          <a:ln>
            <a:noFill/>
          </a:ln>
        </p:spPr>
      </p:pic>
      <p:sp>
        <p:nvSpPr>
          <p:cNvPr id="169" name="Google Shape;169;g139971624f0_2_1053"/>
          <p:cNvSpPr txBox="1">
            <a:spLocks noGrp="1"/>
          </p:cNvSpPr>
          <p:nvPr>
            <p:ph type="body" idx="1"/>
          </p:nvPr>
        </p:nvSpPr>
        <p:spPr>
          <a:xfrm>
            <a:off x="2030198" y="2815054"/>
            <a:ext cx="2097000" cy="6126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3600"/>
              <a:buFont typeface="Arial"/>
              <a:buNone/>
              <a:defRPr sz="3600" b="1" i="0" u="none" strike="noStrike" cap="none">
                <a:solidFill>
                  <a:schemeClr val="lt1"/>
                </a:solidFill>
                <a:highlight>
                  <a:srgbClr val="1D3076"/>
                </a:highlight>
                <a:latin typeface="Titillium Web"/>
                <a:ea typeface="Titillium Web"/>
                <a:cs typeface="Titillium Web"/>
                <a:sym typeface="Titillium Web"/>
              </a:defRPr>
            </a:lvl1pPr>
            <a:lvl2pPr marL="914400" marR="0" lvl="1" indent="-457200" algn="l" rtl="0">
              <a:lnSpc>
                <a:spcPct val="90000"/>
              </a:lnSpc>
              <a:spcBef>
                <a:spcPts val="5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2pPr>
            <a:lvl3pPr marL="1371600" marR="0" lvl="2" indent="-457200" algn="l" rtl="0">
              <a:lnSpc>
                <a:spcPct val="90000"/>
              </a:lnSpc>
              <a:spcBef>
                <a:spcPts val="5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3pPr>
            <a:lvl4pPr marL="1828800" marR="0" lvl="3" indent="-457200" algn="l" rtl="0">
              <a:lnSpc>
                <a:spcPct val="90000"/>
              </a:lnSpc>
              <a:spcBef>
                <a:spcPts val="5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4pPr>
            <a:lvl5pPr marL="2286000" marR="0" lvl="4" indent="-457200" algn="l" rtl="0">
              <a:lnSpc>
                <a:spcPct val="90000"/>
              </a:lnSpc>
              <a:spcBef>
                <a:spcPts val="5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70" name="Google Shape;170;g139971624f0_2_1053"/>
          <p:cNvSpPr txBox="1">
            <a:spLocks noGrp="1"/>
          </p:cNvSpPr>
          <p:nvPr>
            <p:ph type="sldNum" idx="12"/>
          </p:nvPr>
        </p:nvSpPr>
        <p:spPr>
          <a:xfrm>
            <a:off x="9313984" y="6356350"/>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lvl1pPr marL="0" lvl="0" indent="0" algn="r" rtl="0">
              <a:spcBef>
                <a:spcPts val="0"/>
              </a:spcBef>
              <a:spcAft>
                <a:spcPts val="0"/>
              </a:spcAft>
              <a:buNone/>
              <a:defRPr/>
            </a:lvl1pPr>
            <a:lvl2pPr marL="0" lvl="1" indent="0" algn="r" rtl="0">
              <a:spcBef>
                <a:spcPts val="0"/>
              </a:spcBef>
              <a:spcAft>
                <a:spcPts val="0"/>
              </a:spcAft>
              <a:buNone/>
              <a:defRPr/>
            </a:lvl2pPr>
            <a:lvl3pPr marL="0" lvl="2" indent="0" algn="r" rtl="0">
              <a:spcBef>
                <a:spcPts val="0"/>
              </a:spcBef>
              <a:spcAft>
                <a:spcPts val="0"/>
              </a:spcAft>
              <a:buNone/>
              <a:defRPr/>
            </a:lvl3pPr>
            <a:lvl4pPr marL="0" lvl="3" indent="0" algn="r" rtl="0">
              <a:spcBef>
                <a:spcPts val="0"/>
              </a:spcBef>
              <a:spcAft>
                <a:spcPts val="0"/>
              </a:spcAft>
              <a:buNone/>
              <a:defRPr/>
            </a:lvl4pPr>
            <a:lvl5pPr marL="0" lvl="4" indent="0" algn="r" rtl="0">
              <a:spcBef>
                <a:spcPts val="0"/>
              </a:spcBef>
              <a:spcAft>
                <a:spcPts val="0"/>
              </a:spcAft>
              <a:buNone/>
              <a:defRPr/>
            </a:lvl5pPr>
            <a:lvl6pPr marL="0" lvl="5" indent="0" algn="r" rtl="0">
              <a:spcBef>
                <a:spcPts val="0"/>
              </a:spcBef>
              <a:spcAft>
                <a:spcPts val="0"/>
              </a:spcAft>
              <a:buNone/>
              <a:defRPr/>
            </a:lvl6pPr>
            <a:lvl7pPr marL="0" lvl="6" indent="0" algn="r" rtl="0">
              <a:spcBef>
                <a:spcPts val="0"/>
              </a:spcBef>
              <a:spcAft>
                <a:spcPts val="0"/>
              </a:spcAft>
              <a:buNone/>
              <a:defRPr/>
            </a:lvl7pPr>
            <a:lvl8pPr marL="0" lvl="7" indent="0" algn="r" rtl="0">
              <a:spcBef>
                <a:spcPts val="0"/>
              </a:spcBef>
              <a:spcAft>
                <a:spcPts val="0"/>
              </a:spcAft>
              <a:buNone/>
              <a:defRPr/>
            </a:lvl8pPr>
            <a:lvl9pPr marL="0" lvl="8" indent="0" algn="r" rtl="0">
              <a:spcBef>
                <a:spcPts val="0"/>
              </a:spcBef>
              <a:spcAft>
                <a:spcPts val="0"/>
              </a:spcAft>
              <a:buNone/>
              <a:defRPr/>
            </a:lvl9pPr>
          </a:lstStyle>
          <a:p>
            <a:pPr marL="0" lvl="0" indent="0" algn="r" rtl="0">
              <a:spcBef>
                <a:spcPts val="0"/>
              </a:spcBef>
              <a:spcAft>
                <a:spcPts val="0"/>
              </a:spcAft>
              <a:buNone/>
            </a:pPr>
            <a:fld id="{00000000-1234-1234-1234-123412341234}" type="slidenum">
              <a:rPr lang="nl-NL"/>
              <a:t>‹#›</a:t>
            </a:fld>
            <a:endParaRPr/>
          </a:p>
        </p:txBody>
      </p:sp>
      <p:pic>
        <p:nvPicPr>
          <p:cNvPr id="171" name="Google Shape;171;g139971624f0_2_1053" descr="A screenshot of a computer&#10;&#10;Description automatically generated with low confidence"/>
          <p:cNvPicPr preferRelativeResize="0"/>
          <p:nvPr/>
        </p:nvPicPr>
        <p:blipFill rotWithShape="1">
          <a:blip r:embed="rId4">
            <a:alphaModFix/>
          </a:blip>
          <a:srcRect/>
          <a:stretch/>
        </p:blipFill>
        <p:spPr>
          <a:xfrm>
            <a:off x="269832" y="6137244"/>
            <a:ext cx="2786201" cy="468588"/>
          </a:xfrm>
          <a:prstGeom prst="rect">
            <a:avLst/>
          </a:prstGeom>
          <a:noFill/>
          <a:ln>
            <a:noFill/>
          </a:ln>
        </p:spPr>
      </p:pic>
    </p:spTree>
    <p:extLst>
      <p:ext uri="{BB962C8B-B14F-4D97-AF65-F5344CB8AC3E}">
        <p14:creationId xmlns:p14="http://schemas.microsoft.com/office/powerpoint/2010/main" val="3333702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ook slide 3">
  <p:cSld name="Book slide 3">
    <p:bg>
      <p:bgPr>
        <a:solidFill>
          <a:srgbClr val="00ABA5"/>
        </a:solidFill>
        <a:effectLst/>
      </p:bgPr>
    </p:bg>
    <p:spTree>
      <p:nvGrpSpPr>
        <p:cNvPr id="1" name="Shape 159"/>
        <p:cNvGrpSpPr/>
        <p:nvPr/>
      </p:nvGrpSpPr>
      <p:grpSpPr>
        <a:xfrm>
          <a:off x="0" y="0"/>
          <a:ext cx="0" cy="0"/>
          <a:chOff x="0" y="0"/>
          <a:chExt cx="0" cy="0"/>
        </a:xfrm>
      </p:grpSpPr>
      <p:pic>
        <p:nvPicPr>
          <p:cNvPr id="160" name="Google Shape;160;g139971624f0_2_1047"/>
          <p:cNvPicPr preferRelativeResize="0"/>
          <p:nvPr/>
        </p:nvPicPr>
        <p:blipFill rotWithShape="1">
          <a:blip r:embed="rId2">
            <a:alphaModFix/>
          </a:blip>
          <a:srcRect/>
          <a:stretch/>
        </p:blipFill>
        <p:spPr>
          <a:xfrm>
            <a:off x="542925" y="485775"/>
            <a:ext cx="1685925" cy="1563688"/>
          </a:xfrm>
          <a:prstGeom prst="rect">
            <a:avLst/>
          </a:prstGeom>
          <a:noFill/>
          <a:ln>
            <a:noFill/>
          </a:ln>
        </p:spPr>
      </p:pic>
      <p:sp>
        <p:nvSpPr>
          <p:cNvPr id="161" name="Google Shape;161;g139971624f0_2_1047"/>
          <p:cNvSpPr txBox="1">
            <a:spLocks noGrp="1"/>
          </p:cNvSpPr>
          <p:nvPr>
            <p:ph type="body" idx="1"/>
          </p:nvPr>
        </p:nvSpPr>
        <p:spPr>
          <a:xfrm>
            <a:off x="2757453" y="1026680"/>
            <a:ext cx="3100500" cy="7923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1D4F9D"/>
              </a:buClr>
              <a:buSzPts val="4800"/>
              <a:buFont typeface="Arial"/>
              <a:buNone/>
              <a:defRPr sz="4800" b="0" i="0" u="none" strike="noStrike" cap="none">
                <a:solidFill>
                  <a:srgbClr val="1D4F9D"/>
                </a:solidFill>
                <a:latin typeface="Titillium Web"/>
                <a:ea typeface="Titillium Web"/>
                <a:cs typeface="Titillium Web"/>
                <a:sym typeface="Titillium Web"/>
              </a:defRPr>
            </a:lvl1pPr>
            <a:lvl2pPr marL="914400" marR="0" lvl="1" indent="-533400" algn="l" rtl="0">
              <a:lnSpc>
                <a:spcPct val="90000"/>
              </a:lnSpc>
              <a:spcBef>
                <a:spcPts val="5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2pPr>
            <a:lvl3pPr marL="1371600" marR="0" lvl="2" indent="-533400" algn="l" rtl="0">
              <a:lnSpc>
                <a:spcPct val="90000"/>
              </a:lnSpc>
              <a:spcBef>
                <a:spcPts val="5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3pPr>
            <a:lvl4pPr marL="1828800" marR="0" lvl="3" indent="-533400" algn="l" rtl="0">
              <a:lnSpc>
                <a:spcPct val="90000"/>
              </a:lnSpc>
              <a:spcBef>
                <a:spcPts val="5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4pPr>
            <a:lvl5pPr marL="2286000" marR="0" lvl="4" indent="-533400" algn="l" rtl="0">
              <a:lnSpc>
                <a:spcPct val="90000"/>
              </a:lnSpc>
              <a:spcBef>
                <a:spcPts val="5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2" name="Google Shape;162;g139971624f0_2_1047"/>
          <p:cNvSpPr txBox="1">
            <a:spLocks noGrp="1"/>
          </p:cNvSpPr>
          <p:nvPr>
            <p:ph type="body" idx="2"/>
          </p:nvPr>
        </p:nvSpPr>
        <p:spPr>
          <a:xfrm>
            <a:off x="2757452" y="2048906"/>
            <a:ext cx="8380200" cy="37914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1600"/>
              </a:spcBef>
              <a:spcAft>
                <a:spcPts val="0"/>
              </a:spcAft>
              <a:buClr>
                <a:srgbClr val="1D4F9D"/>
              </a:buClr>
              <a:buSzPts val="1800"/>
              <a:buFont typeface="Arial"/>
              <a:buNone/>
              <a:defRPr sz="1800" b="0" i="0" u="none" strike="noStrike" cap="none">
                <a:solidFill>
                  <a:srgbClr val="1D4F9D"/>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3" name="Google Shape;163;g139971624f0_2_1047"/>
          <p:cNvSpPr txBox="1">
            <a:spLocks noGrp="1"/>
          </p:cNvSpPr>
          <p:nvPr>
            <p:ph type="sldNum" idx="12"/>
          </p:nvPr>
        </p:nvSpPr>
        <p:spPr>
          <a:xfrm>
            <a:off x="9313984" y="6356350"/>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lvl1pPr marL="0" lvl="0" indent="0" algn="r" rtl="0">
              <a:spcBef>
                <a:spcPts val="0"/>
              </a:spcBef>
              <a:spcAft>
                <a:spcPts val="0"/>
              </a:spcAft>
              <a:buNone/>
              <a:defRPr/>
            </a:lvl1pPr>
            <a:lvl2pPr marL="0" lvl="1" indent="0" algn="r" rtl="0">
              <a:spcBef>
                <a:spcPts val="0"/>
              </a:spcBef>
              <a:spcAft>
                <a:spcPts val="0"/>
              </a:spcAft>
              <a:buNone/>
              <a:defRPr/>
            </a:lvl2pPr>
            <a:lvl3pPr marL="0" lvl="2" indent="0" algn="r" rtl="0">
              <a:spcBef>
                <a:spcPts val="0"/>
              </a:spcBef>
              <a:spcAft>
                <a:spcPts val="0"/>
              </a:spcAft>
              <a:buNone/>
              <a:defRPr/>
            </a:lvl3pPr>
            <a:lvl4pPr marL="0" lvl="3" indent="0" algn="r" rtl="0">
              <a:spcBef>
                <a:spcPts val="0"/>
              </a:spcBef>
              <a:spcAft>
                <a:spcPts val="0"/>
              </a:spcAft>
              <a:buNone/>
              <a:defRPr/>
            </a:lvl4pPr>
            <a:lvl5pPr marL="0" lvl="4" indent="0" algn="r" rtl="0">
              <a:spcBef>
                <a:spcPts val="0"/>
              </a:spcBef>
              <a:spcAft>
                <a:spcPts val="0"/>
              </a:spcAft>
              <a:buNone/>
              <a:defRPr/>
            </a:lvl5pPr>
            <a:lvl6pPr marL="0" lvl="5" indent="0" algn="r" rtl="0">
              <a:spcBef>
                <a:spcPts val="0"/>
              </a:spcBef>
              <a:spcAft>
                <a:spcPts val="0"/>
              </a:spcAft>
              <a:buNone/>
              <a:defRPr/>
            </a:lvl6pPr>
            <a:lvl7pPr marL="0" lvl="6" indent="0" algn="r" rtl="0">
              <a:spcBef>
                <a:spcPts val="0"/>
              </a:spcBef>
              <a:spcAft>
                <a:spcPts val="0"/>
              </a:spcAft>
              <a:buNone/>
              <a:defRPr/>
            </a:lvl7pPr>
            <a:lvl8pPr marL="0" lvl="7" indent="0" algn="r" rtl="0">
              <a:spcBef>
                <a:spcPts val="0"/>
              </a:spcBef>
              <a:spcAft>
                <a:spcPts val="0"/>
              </a:spcAft>
              <a:buNone/>
              <a:defRPr/>
            </a:lvl8pPr>
            <a:lvl9pPr marL="0" lvl="8" indent="0" algn="r" rtl="0">
              <a:spcBef>
                <a:spcPts val="0"/>
              </a:spcBef>
              <a:spcAft>
                <a:spcPts val="0"/>
              </a:spcAft>
              <a:buNone/>
              <a:defRPr/>
            </a:lvl9pPr>
          </a:lstStyle>
          <a:p>
            <a:pPr marL="0" lvl="0" indent="0" algn="r" rtl="0">
              <a:spcBef>
                <a:spcPts val="0"/>
              </a:spcBef>
              <a:spcAft>
                <a:spcPts val="0"/>
              </a:spcAft>
              <a:buNone/>
            </a:pPr>
            <a:fld id="{00000000-1234-1234-1234-123412341234}" type="slidenum">
              <a:rPr lang="nl-NL"/>
              <a:t>‹#›</a:t>
            </a:fld>
            <a:endParaRPr/>
          </a:p>
        </p:txBody>
      </p:sp>
      <p:pic>
        <p:nvPicPr>
          <p:cNvPr id="164" name="Google Shape;164;g139971624f0_2_1047" descr="A screenshot of a computer&#10;&#10;Description automatically generated with low confidence"/>
          <p:cNvPicPr preferRelativeResize="0"/>
          <p:nvPr/>
        </p:nvPicPr>
        <p:blipFill rotWithShape="1">
          <a:blip r:embed="rId3">
            <a:alphaModFix/>
          </a:blip>
          <a:srcRect/>
          <a:stretch/>
        </p:blipFill>
        <p:spPr>
          <a:xfrm>
            <a:off x="269832" y="6137244"/>
            <a:ext cx="2786201" cy="468588"/>
          </a:xfrm>
          <a:prstGeom prst="rect">
            <a:avLst/>
          </a:prstGeom>
          <a:noFill/>
          <a:ln>
            <a:noFill/>
          </a:ln>
        </p:spPr>
      </p:pic>
    </p:spTree>
    <p:extLst>
      <p:ext uri="{BB962C8B-B14F-4D97-AF65-F5344CB8AC3E}">
        <p14:creationId xmlns:p14="http://schemas.microsoft.com/office/powerpoint/2010/main" val="6865104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Full Page 1">
  <p:cSld name="Full Page 1">
    <p:bg>
      <p:bgPr>
        <a:solidFill>
          <a:srgbClr val="EF4D9B"/>
        </a:solidFill>
        <a:effectLst/>
      </p:bgPr>
    </p:bg>
    <p:spTree>
      <p:nvGrpSpPr>
        <p:cNvPr id="1" name="Shape 87"/>
        <p:cNvGrpSpPr/>
        <p:nvPr/>
      </p:nvGrpSpPr>
      <p:grpSpPr>
        <a:xfrm>
          <a:off x="0" y="0"/>
          <a:ext cx="0" cy="0"/>
          <a:chOff x="0" y="0"/>
          <a:chExt cx="0" cy="0"/>
        </a:xfrm>
      </p:grpSpPr>
      <p:sp>
        <p:nvSpPr>
          <p:cNvPr id="88" name="Google Shape;88;g139971624f0_2_975"/>
          <p:cNvSpPr txBox="1">
            <a:spLocks noGrp="1"/>
          </p:cNvSpPr>
          <p:nvPr>
            <p:ph type="body" idx="1"/>
          </p:nvPr>
        </p:nvSpPr>
        <p:spPr>
          <a:xfrm>
            <a:off x="1276355" y="1822169"/>
            <a:ext cx="7892100" cy="37914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800"/>
              <a:buFont typeface="Arial"/>
              <a:buNone/>
              <a:defRPr sz="1800" b="0" i="0" u="none" strike="noStrike" cap="none">
                <a:solidFill>
                  <a:schemeClr val="dk1"/>
                </a:solidFill>
                <a:latin typeface="Titillium Web"/>
                <a:ea typeface="Titillium Web"/>
                <a:cs typeface="Titillium Web"/>
                <a:sym typeface="Titillium Web"/>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Titillium Web"/>
                <a:ea typeface="Titillium Web"/>
                <a:cs typeface="Titillium Web"/>
                <a:sym typeface="Titillium Web"/>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Titillium Web"/>
                <a:ea typeface="Titillium Web"/>
                <a:cs typeface="Titillium Web"/>
                <a:sym typeface="Titillium Web"/>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9" name="Google Shape;89;g139971624f0_2_975"/>
          <p:cNvSpPr txBox="1">
            <a:spLocks noGrp="1"/>
          </p:cNvSpPr>
          <p:nvPr>
            <p:ph type="body" idx="2"/>
          </p:nvPr>
        </p:nvSpPr>
        <p:spPr>
          <a:xfrm>
            <a:off x="678180" y="707718"/>
            <a:ext cx="3100500" cy="7923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4800"/>
              <a:buFont typeface="Arial"/>
              <a:buNone/>
              <a:defRPr sz="4800" b="1" i="0" u="none" strike="noStrike" cap="none">
                <a:solidFill>
                  <a:schemeClr val="dk1"/>
                </a:solidFill>
                <a:latin typeface="Titillium Web SemiBold"/>
                <a:ea typeface="Titillium Web SemiBold"/>
                <a:cs typeface="Titillium Web SemiBold"/>
                <a:sym typeface="Titillium Web SemiBold"/>
              </a:defRPr>
            </a:lvl1pPr>
            <a:lvl2pPr marL="914400" marR="0" lvl="1" indent="-533400" algn="l" rtl="0">
              <a:lnSpc>
                <a:spcPct val="90000"/>
              </a:lnSpc>
              <a:spcBef>
                <a:spcPts val="5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2pPr>
            <a:lvl3pPr marL="1371600" marR="0" lvl="2" indent="-533400" algn="l" rtl="0">
              <a:lnSpc>
                <a:spcPct val="90000"/>
              </a:lnSpc>
              <a:spcBef>
                <a:spcPts val="5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3pPr>
            <a:lvl4pPr marL="1828800" marR="0" lvl="3" indent="-533400" algn="l" rtl="0">
              <a:lnSpc>
                <a:spcPct val="90000"/>
              </a:lnSpc>
              <a:spcBef>
                <a:spcPts val="5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4pPr>
            <a:lvl5pPr marL="2286000" marR="0" lvl="4" indent="-533400" algn="l" rtl="0">
              <a:lnSpc>
                <a:spcPct val="90000"/>
              </a:lnSpc>
              <a:spcBef>
                <a:spcPts val="5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0" name="Google Shape;90;g139971624f0_2_975"/>
          <p:cNvSpPr txBox="1">
            <a:spLocks noGrp="1"/>
          </p:cNvSpPr>
          <p:nvPr>
            <p:ph type="sldNum" idx="12"/>
          </p:nvPr>
        </p:nvSpPr>
        <p:spPr>
          <a:xfrm>
            <a:off x="9313984" y="6356350"/>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lvl1pPr marL="0" lvl="0" indent="0" algn="r" rtl="0">
              <a:spcBef>
                <a:spcPts val="0"/>
              </a:spcBef>
              <a:spcAft>
                <a:spcPts val="0"/>
              </a:spcAft>
              <a:buNone/>
              <a:defRPr/>
            </a:lvl1pPr>
            <a:lvl2pPr marL="0" lvl="1" indent="0" algn="r" rtl="0">
              <a:spcBef>
                <a:spcPts val="0"/>
              </a:spcBef>
              <a:spcAft>
                <a:spcPts val="0"/>
              </a:spcAft>
              <a:buNone/>
              <a:defRPr/>
            </a:lvl2pPr>
            <a:lvl3pPr marL="0" lvl="2" indent="0" algn="r" rtl="0">
              <a:spcBef>
                <a:spcPts val="0"/>
              </a:spcBef>
              <a:spcAft>
                <a:spcPts val="0"/>
              </a:spcAft>
              <a:buNone/>
              <a:defRPr/>
            </a:lvl3pPr>
            <a:lvl4pPr marL="0" lvl="3" indent="0" algn="r" rtl="0">
              <a:spcBef>
                <a:spcPts val="0"/>
              </a:spcBef>
              <a:spcAft>
                <a:spcPts val="0"/>
              </a:spcAft>
              <a:buNone/>
              <a:defRPr/>
            </a:lvl4pPr>
            <a:lvl5pPr marL="0" lvl="4" indent="0" algn="r" rtl="0">
              <a:spcBef>
                <a:spcPts val="0"/>
              </a:spcBef>
              <a:spcAft>
                <a:spcPts val="0"/>
              </a:spcAft>
              <a:buNone/>
              <a:defRPr/>
            </a:lvl5pPr>
            <a:lvl6pPr marL="0" lvl="5" indent="0" algn="r" rtl="0">
              <a:spcBef>
                <a:spcPts val="0"/>
              </a:spcBef>
              <a:spcAft>
                <a:spcPts val="0"/>
              </a:spcAft>
              <a:buNone/>
              <a:defRPr/>
            </a:lvl6pPr>
            <a:lvl7pPr marL="0" lvl="6" indent="0" algn="r" rtl="0">
              <a:spcBef>
                <a:spcPts val="0"/>
              </a:spcBef>
              <a:spcAft>
                <a:spcPts val="0"/>
              </a:spcAft>
              <a:buNone/>
              <a:defRPr/>
            </a:lvl7pPr>
            <a:lvl8pPr marL="0" lvl="7" indent="0" algn="r" rtl="0">
              <a:spcBef>
                <a:spcPts val="0"/>
              </a:spcBef>
              <a:spcAft>
                <a:spcPts val="0"/>
              </a:spcAft>
              <a:buNone/>
              <a:defRPr/>
            </a:lvl8pPr>
            <a:lvl9pPr marL="0" lvl="8" indent="0" algn="r" rtl="0">
              <a:spcBef>
                <a:spcPts val="0"/>
              </a:spcBef>
              <a:spcAft>
                <a:spcPts val="0"/>
              </a:spcAft>
              <a:buNone/>
              <a:defRPr/>
            </a:lvl9pPr>
          </a:lstStyle>
          <a:p>
            <a:pPr marL="0" lvl="0" indent="0" algn="r" rtl="0">
              <a:spcBef>
                <a:spcPts val="0"/>
              </a:spcBef>
              <a:spcAft>
                <a:spcPts val="0"/>
              </a:spcAft>
              <a:buNone/>
            </a:pPr>
            <a:fld id="{00000000-1234-1234-1234-123412341234}" type="slidenum">
              <a:rPr lang="nl-NL"/>
              <a:t>‹#›</a:t>
            </a:fld>
            <a:endParaRPr/>
          </a:p>
        </p:txBody>
      </p:sp>
      <p:pic>
        <p:nvPicPr>
          <p:cNvPr id="91" name="Google Shape;91;g139971624f0_2_975" descr="A screenshot of a computer&#10;&#10;Description automatically generated with low confidence"/>
          <p:cNvPicPr preferRelativeResize="0"/>
          <p:nvPr/>
        </p:nvPicPr>
        <p:blipFill rotWithShape="1">
          <a:blip r:embed="rId2">
            <a:alphaModFix/>
          </a:blip>
          <a:srcRect/>
          <a:stretch/>
        </p:blipFill>
        <p:spPr>
          <a:xfrm>
            <a:off x="269832" y="6137244"/>
            <a:ext cx="2786201" cy="468588"/>
          </a:xfrm>
          <a:prstGeom prst="rect">
            <a:avLst/>
          </a:prstGeom>
          <a:noFill/>
          <a:ln>
            <a:noFill/>
          </a:ln>
        </p:spPr>
      </p:pic>
      <p:pic>
        <p:nvPicPr>
          <p:cNvPr id="92" name="Google Shape;92;g139971624f0_2_975"/>
          <p:cNvPicPr preferRelativeResize="0"/>
          <p:nvPr/>
        </p:nvPicPr>
        <p:blipFill rotWithShape="1">
          <a:blip r:embed="rId3">
            <a:alphaModFix/>
          </a:blip>
          <a:srcRect/>
          <a:stretch/>
        </p:blipFill>
        <p:spPr>
          <a:xfrm>
            <a:off x="9825038" y="3884043"/>
            <a:ext cx="1838325" cy="3017388"/>
          </a:xfrm>
          <a:prstGeom prst="rect">
            <a:avLst/>
          </a:prstGeom>
          <a:noFill/>
          <a:ln>
            <a:noFill/>
          </a:ln>
        </p:spPr>
      </p:pic>
    </p:spTree>
    <p:extLst>
      <p:ext uri="{BB962C8B-B14F-4D97-AF65-F5344CB8AC3E}">
        <p14:creationId xmlns:p14="http://schemas.microsoft.com/office/powerpoint/2010/main" val="2932144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Q&amp;A">
  <p:cSld name="Q&amp;A">
    <p:spTree>
      <p:nvGrpSpPr>
        <p:cNvPr id="1" name="Shape 53"/>
        <p:cNvGrpSpPr/>
        <p:nvPr/>
      </p:nvGrpSpPr>
      <p:grpSpPr>
        <a:xfrm>
          <a:off x="0" y="0"/>
          <a:ext cx="0" cy="0"/>
          <a:chOff x="0" y="0"/>
          <a:chExt cx="0" cy="0"/>
        </a:xfrm>
      </p:grpSpPr>
      <p:sp>
        <p:nvSpPr>
          <p:cNvPr id="54" name="Google Shape;54;g13997b45353_0_11"/>
          <p:cNvSpPr/>
          <p:nvPr/>
        </p:nvSpPr>
        <p:spPr>
          <a:xfrm>
            <a:off x="0" y="5328745"/>
            <a:ext cx="12192000" cy="1529400"/>
          </a:xfrm>
          <a:prstGeom prst="rect">
            <a:avLst/>
          </a:prstGeom>
          <a:solidFill>
            <a:srgbClr val="004F9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5" name="Google Shape;55;g13997b45353_0_11"/>
          <p:cNvSpPr txBox="1">
            <a:spLocks noGrp="1"/>
          </p:cNvSpPr>
          <p:nvPr>
            <p:ph type="sldNum" idx="12"/>
          </p:nvPr>
        </p:nvSpPr>
        <p:spPr>
          <a:xfrm>
            <a:off x="9313984" y="6356350"/>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lvl1pPr marL="0" lvl="0" indent="0" algn="r" rtl="0">
              <a:spcBef>
                <a:spcPts val="0"/>
              </a:spcBef>
              <a:spcAft>
                <a:spcPts val="0"/>
              </a:spcAft>
              <a:buNone/>
              <a:defRPr/>
            </a:lvl1pPr>
            <a:lvl2pPr marL="0" lvl="1" indent="0" algn="r" rtl="0">
              <a:spcBef>
                <a:spcPts val="0"/>
              </a:spcBef>
              <a:spcAft>
                <a:spcPts val="0"/>
              </a:spcAft>
              <a:buNone/>
              <a:defRPr/>
            </a:lvl2pPr>
            <a:lvl3pPr marL="0" lvl="2" indent="0" algn="r" rtl="0">
              <a:spcBef>
                <a:spcPts val="0"/>
              </a:spcBef>
              <a:spcAft>
                <a:spcPts val="0"/>
              </a:spcAft>
              <a:buNone/>
              <a:defRPr/>
            </a:lvl3pPr>
            <a:lvl4pPr marL="0" lvl="3" indent="0" algn="r" rtl="0">
              <a:spcBef>
                <a:spcPts val="0"/>
              </a:spcBef>
              <a:spcAft>
                <a:spcPts val="0"/>
              </a:spcAft>
              <a:buNone/>
              <a:defRPr/>
            </a:lvl4pPr>
            <a:lvl5pPr marL="0" lvl="4" indent="0" algn="r" rtl="0">
              <a:spcBef>
                <a:spcPts val="0"/>
              </a:spcBef>
              <a:spcAft>
                <a:spcPts val="0"/>
              </a:spcAft>
              <a:buNone/>
              <a:defRPr/>
            </a:lvl5pPr>
            <a:lvl6pPr marL="0" lvl="5" indent="0" algn="r" rtl="0">
              <a:spcBef>
                <a:spcPts val="0"/>
              </a:spcBef>
              <a:spcAft>
                <a:spcPts val="0"/>
              </a:spcAft>
              <a:buNone/>
              <a:defRPr/>
            </a:lvl6pPr>
            <a:lvl7pPr marL="0" lvl="6" indent="0" algn="r" rtl="0">
              <a:spcBef>
                <a:spcPts val="0"/>
              </a:spcBef>
              <a:spcAft>
                <a:spcPts val="0"/>
              </a:spcAft>
              <a:buNone/>
              <a:defRPr/>
            </a:lvl7pPr>
            <a:lvl8pPr marL="0" lvl="7" indent="0" algn="r" rtl="0">
              <a:spcBef>
                <a:spcPts val="0"/>
              </a:spcBef>
              <a:spcAft>
                <a:spcPts val="0"/>
              </a:spcAft>
              <a:buNone/>
              <a:defRPr/>
            </a:lvl8pPr>
            <a:lvl9pPr marL="0" lvl="8" indent="0" algn="r" rtl="0">
              <a:spcBef>
                <a:spcPts val="0"/>
              </a:spcBef>
              <a:spcAft>
                <a:spcPts val="0"/>
              </a:spcAft>
              <a:buNone/>
              <a:defRPr/>
            </a:lvl9pPr>
          </a:lstStyle>
          <a:p>
            <a:pPr marL="0" lvl="0" indent="0" algn="r" rtl="0">
              <a:spcBef>
                <a:spcPts val="0"/>
              </a:spcBef>
              <a:spcAft>
                <a:spcPts val="0"/>
              </a:spcAft>
              <a:buNone/>
            </a:pPr>
            <a:fld id="{00000000-1234-1234-1234-123412341234}" type="slidenum">
              <a:rPr lang="nl-NL"/>
              <a:t>‹#›</a:t>
            </a:fld>
            <a:endParaRPr/>
          </a:p>
        </p:txBody>
      </p:sp>
      <p:pic>
        <p:nvPicPr>
          <p:cNvPr id="56" name="Google Shape;56;g13997b45353_0_11" descr="A screenshot of a computer&#10;&#10;Description automatically generated with low confidence"/>
          <p:cNvPicPr preferRelativeResize="0"/>
          <p:nvPr/>
        </p:nvPicPr>
        <p:blipFill rotWithShape="1">
          <a:blip r:embed="rId2">
            <a:alphaModFix/>
          </a:blip>
          <a:srcRect/>
          <a:stretch/>
        </p:blipFill>
        <p:spPr>
          <a:xfrm>
            <a:off x="2981402" y="5572540"/>
            <a:ext cx="6229198" cy="1047638"/>
          </a:xfrm>
          <a:prstGeom prst="rect">
            <a:avLst/>
          </a:prstGeom>
          <a:noFill/>
          <a:ln>
            <a:noFill/>
          </a:ln>
        </p:spPr>
      </p:pic>
      <p:pic>
        <p:nvPicPr>
          <p:cNvPr id="57" name="Google Shape;57;g13997b45353_0_11" descr="A picture containing vegetable&#10;&#10;Description automatically generated"/>
          <p:cNvPicPr preferRelativeResize="0"/>
          <p:nvPr/>
        </p:nvPicPr>
        <p:blipFill rotWithShape="1">
          <a:blip r:embed="rId3">
            <a:alphaModFix/>
          </a:blip>
          <a:srcRect t="34507"/>
          <a:stretch/>
        </p:blipFill>
        <p:spPr>
          <a:xfrm>
            <a:off x="0" y="13719"/>
            <a:ext cx="12191999" cy="5328747"/>
          </a:xfrm>
          <a:prstGeom prst="rect">
            <a:avLst/>
          </a:prstGeom>
          <a:noFill/>
          <a:ln>
            <a:noFill/>
          </a:ln>
        </p:spPr>
      </p:pic>
    </p:spTree>
    <p:extLst>
      <p:ext uri="{BB962C8B-B14F-4D97-AF65-F5344CB8AC3E}">
        <p14:creationId xmlns:p14="http://schemas.microsoft.com/office/powerpoint/2010/main" val="8909986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ain Title Page">
  <p:cSld name="Main Title Page">
    <p:bg>
      <p:bgPr>
        <a:solidFill>
          <a:srgbClr val="1D4F9D"/>
        </a:solidFill>
        <a:effectLst/>
      </p:bgPr>
    </p:bg>
    <p:spTree>
      <p:nvGrpSpPr>
        <p:cNvPr id="1" name="Shape 60"/>
        <p:cNvGrpSpPr/>
        <p:nvPr/>
      </p:nvGrpSpPr>
      <p:grpSpPr>
        <a:xfrm>
          <a:off x="0" y="0"/>
          <a:ext cx="0" cy="0"/>
          <a:chOff x="0" y="0"/>
          <a:chExt cx="0" cy="0"/>
        </a:xfrm>
      </p:grpSpPr>
      <p:pic>
        <p:nvPicPr>
          <p:cNvPr id="61" name="Google Shape;61;g139971624f0_2_948"/>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62" name="Google Shape;62;g139971624f0_2_948"/>
          <p:cNvSpPr/>
          <p:nvPr/>
        </p:nvSpPr>
        <p:spPr>
          <a:xfrm>
            <a:off x="0" y="5328745"/>
            <a:ext cx="12192000" cy="1529400"/>
          </a:xfrm>
          <a:prstGeom prst="rect">
            <a:avLst/>
          </a:prstGeom>
          <a:solidFill>
            <a:srgbClr val="004F9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63" name="Google Shape;63;g139971624f0_2_948"/>
          <p:cNvSpPr/>
          <p:nvPr/>
        </p:nvSpPr>
        <p:spPr>
          <a:xfrm>
            <a:off x="0" y="0"/>
            <a:ext cx="12192000" cy="5328600"/>
          </a:xfrm>
          <a:prstGeom prst="rect">
            <a:avLst/>
          </a:prstGeom>
          <a:solidFill>
            <a:srgbClr val="5D24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64" name="Google Shape;64;g139971624f0_2_948" descr="A screenshot of a computer&#10;&#10;Description automatically generated with low confidence"/>
          <p:cNvPicPr preferRelativeResize="0"/>
          <p:nvPr/>
        </p:nvPicPr>
        <p:blipFill rotWithShape="1">
          <a:blip r:embed="rId3">
            <a:alphaModFix/>
          </a:blip>
          <a:srcRect/>
          <a:stretch/>
        </p:blipFill>
        <p:spPr>
          <a:xfrm>
            <a:off x="2981402" y="5572540"/>
            <a:ext cx="6229198" cy="1047638"/>
          </a:xfrm>
          <a:prstGeom prst="rect">
            <a:avLst/>
          </a:prstGeom>
          <a:noFill/>
          <a:ln>
            <a:noFill/>
          </a:ln>
        </p:spPr>
      </p:pic>
      <p:pic>
        <p:nvPicPr>
          <p:cNvPr id="65" name="Google Shape;65;g139971624f0_2_948" descr="A picture containing plant, vegetable&#10;&#10;Description automatically generated"/>
          <p:cNvPicPr preferRelativeResize="0"/>
          <p:nvPr/>
        </p:nvPicPr>
        <p:blipFill rotWithShape="1">
          <a:blip r:embed="rId4">
            <a:alphaModFix/>
          </a:blip>
          <a:srcRect/>
          <a:stretch/>
        </p:blipFill>
        <p:spPr>
          <a:xfrm>
            <a:off x="692150" y="326258"/>
            <a:ext cx="10807698" cy="4673601"/>
          </a:xfrm>
          <a:prstGeom prst="rect">
            <a:avLst/>
          </a:prstGeom>
          <a:noFill/>
          <a:ln>
            <a:noFill/>
          </a:ln>
        </p:spPr>
      </p:pic>
    </p:spTree>
    <p:extLst>
      <p:ext uri="{BB962C8B-B14F-4D97-AF65-F5344CB8AC3E}">
        <p14:creationId xmlns:p14="http://schemas.microsoft.com/office/powerpoint/2010/main" val="18118567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ext Slide">
  <p:cSld name="Blank Text Slide">
    <p:spTree>
      <p:nvGrpSpPr>
        <p:cNvPr id="1" name="Shape 39"/>
        <p:cNvGrpSpPr/>
        <p:nvPr/>
      </p:nvGrpSpPr>
      <p:grpSpPr>
        <a:xfrm>
          <a:off x="0" y="0"/>
          <a:ext cx="0" cy="0"/>
          <a:chOff x="0" y="0"/>
          <a:chExt cx="0" cy="0"/>
        </a:xfrm>
      </p:grpSpPr>
      <p:sp>
        <p:nvSpPr>
          <p:cNvPr id="40" name="Google Shape;40;p19"/>
          <p:cNvSpPr/>
          <p:nvPr/>
        </p:nvSpPr>
        <p:spPr>
          <a:xfrm>
            <a:off x="11327280" y="6467128"/>
            <a:ext cx="386644"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nl-NL" sz="900" b="0" i="0" u="none" strike="noStrike" cap="none">
                <a:solidFill>
                  <a:schemeClr val="lt1"/>
                </a:solidFill>
                <a:latin typeface="Arial"/>
                <a:ea typeface="Arial"/>
                <a:cs typeface="Arial"/>
                <a:sym typeface="Arial"/>
              </a:rPr>
              <a:t>‹#›</a:t>
            </a:fld>
            <a:endParaRPr sz="900" b="0" i="0" u="none" strike="noStrike" cap="none">
              <a:solidFill>
                <a:schemeClr val="lt1"/>
              </a:solidFill>
              <a:latin typeface="Arial"/>
              <a:ea typeface="Arial"/>
              <a:cs typeface="Arial"/>
              <a:sym typeface="Arial"/>
            </a:endParaRPr>
          </a:p>
        </p:txBody>
      </p:sp>
      <p:pic>
        <p:nvPicPr>
          <p:cNvPr id="41" name="Google Shape;41;p19" descr="F:\Birmingham\MSU\Creative Services\DG EAC Framework jobs\EIT\2014 EIT re-brand\Brand elements examples\Mock-ups\Examples\Powerpoint Template\Old\Graphic_element.png"/>
          <p:cNvPicPr preferRelativeResize="0"/>
          <p:nvPr/>
        </p:nvPicPr>
        <p:blipFill rotWithShape="1">
          <a:blip r:embed="rId2">
            <a:alphaModFix/>
          </a:blip>
          <a:srcRect l="-5234" t="44538" r="10504" b="-1199"/>
          <a:stretch/>
        </p:blipFill>
        <p:spPr>
          <a:xfrm>
            <a:off x="9660205" y="0"/>
            <a:ext cx="2531795" cy="1514416"/>
          </a:xfrm>
          <a:prstGeom prst="rect">
            <a:avLst/>
          </a:prstGeom>
          <a:noFill/>
          <a:ln>
            <a:noFill/>
          </a:ln>
        </p:spPr>
      </p:pic>
      <p:sp>
        <p:nvSpPr>
          <p:cNvPr id="42" name="Google Shape;42;p19"/>
          <p:cNvSpPr txBox="1">
            <a:spLocks noGrp="1"/>
          </p:cNvSpPr>
          <p:nvPr>
            <p:ph type="body" idx="1"/>
          </p:nvPr>
        </p:nvSpPr>
        <p:spPr>
          <a:xfrm>
            <a:off x="623393" y="541719"/>
            <a:ext cx="8640000" cy="43204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chemeClr val="dk2"/>
              </a:buClr>
              <a:buSzPts val="3000"/>
              <a:buFont typeface="Arial"/>
              <a:buNone/>
              <a:defRPr sz="3000" b="0" i="0" u="none" strike="noStrike" cap="none">
                <a:solidFill>
                  <a:schemeClr val="dk2"/>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43" name="Google Shape;43;p19"/>
          <p:cNvSpPr txBox="1">
            <a:spLocks noGrp="1"/>
          </p:cNvSpPr>
          <p:nvPr>
            <p:ph type="body" idx="2"/>
          </p:nvPr>
        </p:nvSpPr>
        <p:spPr>
          <a:xfrm>
            <a:off x="623393" y="1196976"/>
            <a:ext cx="8640000" cy="4176713"/>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13000"/>
              </a:lnSpc>
              <a:spcBef>
                <a:spcPts val="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1pPr>
            <a:lvl2pPr marL="914400" marR="0" lvl="1"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ogo only">
  <p:cSld name="Logo only">
    <p:spTree>
      <p:nvGrpSpPr>
        <p:cNvPr id="1" name="Shape 44"/>
        <p:cNvGrpSpPr/>
        <p:nvPr/>
      </p:nvGrpSpPr>
      <p:grpSpPr>
        <a:xfrm>
          <a:off x="0" y="0"/>
          <a:ext cx="0" cy="0"/>
          <a:chOff x="0" y="0"/>
          <a:chExt cx="0" cy="0"/>
        </a:xfrm>
      </p:grpSpPr>
      <p:sp>
        <p:nvSpPr>
          <p:cNvPr id="45" name="Google Shape;45;p34"/>
          <p:cNvSpPr/>
          <p:nvPr/>
        </p:nvSpPr>
        <p:spPr>
          <a:xfrm>
            <a:off x="11327280" y="6467128"/>
            <a:ext cx="386644"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nl-NL" sz="900" b="0" i="0" u="none" strike="noStrike" cap="none">
                <a:solidFill>
                  <a:schemeClr val="lt1"/>
                </a:solidFill>
                <a:latin typeface="Arial"/>
                <a:ea typeface="Arial"/>
                <a:cs typeface="Arial"/>
                <a:sym typeface="Arial"/>
              </a:rPr>
              <a:t>‹#›</a:t>
            </a:fld>
            <a:endParaRPr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Landscape Image &amp; Text">
  <p:cSld name="Landscape Image &amp; Text">
    <p:spTree>
      <p:nvGrpSpPr>
        <p:cNvPr id="1" name="Shape 46"/>
        <p:cNvGrpSpPr/>
        <p:nvPr/>
      </p:nvGrpSpPr>
      <p:grpSpPr>
        <a:xfrm>
          <a:off x="0" y="0"/>
          <a:ext cx="0" cy="0"/>
          <a:chOff x="0" y="0"/>
          <a:chExt cx="0" cy="0"/>
        </a:xfrm>
      </p:grpSpPr>
      <p:sp>
        <p:nvSpPr>
          <p:cNvPr id="47" name="Google Shape;47;p20"/>
          <p:cNvSpPr>
            <a:spLocks noGrp="1"/>
          </p:cNvSpPr>
          <p:nvPr>
            <p:ph type="pic" idx="2"/>
          </p:nvPr>
        </p:nvSpPr>
        <p:spPr>
          <a:xfrm>
            <a:off x="645280" y="476672"/>
            <a:ext cx="10923328" cy="1584176"/>
          </a:xfrm>
          <a:prstGeom prst="round2DiagRect">
            <a:avLst>
              <a:gd name="adj1" fmla="val 16667"/>
              <a:gd name="adj2" fmla="val 0"/>
            </a:avLst>
          </a:prstGeom>
          <a:noFill/>
          <a:ln>
            <a:noFill/>
          </a:ln>
        </p:spPr>
      </p:sp>
      <p:sp>
        <p:nvSpPr>
          <p:cNvPr id="48" name="Google Shape;48;p20"/>
          <p:cNvSpPr txBox="1">
            <a:spLocks noGrp="1"/>
          </p:cNvSpPr>
          <p:nvPr>
            <p:ph type="body" idx="1"/>
          </p:nvPr>
        </p:nvSpPr>
        <p:spPr>
          <a:xfrm>
            <a:off x="623392" y="2276872"/>
            <a:ext cx="10945216" cy="43204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chemeClr val="dk2"/>
              </a:buClr>
              <a:buSzPts val="3000"/>
              <a:buFont typeface="Arial"/>
              <a:buNone/>
              <a:defRPr sz="3000" b="0" i="0" u="none" strike="noStrike" cap="none">
                <a:solidFill>
                  <a:schemeClr val="dk2"/>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49" name="Google Shape;49;p20"/>
          <p:cNvSpPr txBox="1">
            <a:spLocks noGrp="1"/>
          </p:cNvSpPr>
          <p:nvPr>
            <p:ph type="body" idx="3"/>
          </p:nvPr>
        </p:nvSpPr>
        <p:spPr>
          <a:xfrm>
            <a:off x="623393" y="2924944"/>
            <a:ext cx="10945215" cy="2448744"/>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14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1pPr>
            <a:lvl2pPr marL="914400" marR="0" lvl="1"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ext &amp; Images">
  <p:cSld name="Text &amp; Images">
    <p:spTree>
      <p:nvGrpSpPr>
        <p:cNvPr id="1" name="Shape 50"/>
        <p:cNvGrpSpPr/>
        <p:nvPr/>
      </p:nvGrpSpPr>
      <p:grpSpPr>
        <a:xfrm>
          <a:off x="0" y="0"/>
          <a:ext cx="0" cy="0"/>
          <a:chOff x="0" y="0"/>
          <a:chExt cx="0" cy="0"/>
        </a:xfrm>
      </p:grpSpPr>
      <p:pic>
        <p:nvPicPr>
          <p:cNvPr id="51" name="Google Shape;51;p21" descr="F:\Birmingham\MSU\Creative Services\DG EAC Framework jobs\EIT\2014 EIT re-brand\Brand elements examples\Mock-ups\Examples\Powerpoint Template\Old\Graphic_element.png"/>
          <p:cNvPicPr preferRelativeResize="0"/>
          <p:nvPr/>
        </p:nvPicPr>
        <p:blipFill rotWithShape="1">
          <a:blip r:embed="rId2">
            <a:alphaModFix/>
          </a:blip>
          <a:srcRect l="1" t="63474" r="-26311"/>
          <a:stretch/>
        </p:blipFill>
        <p:spPr>
          <a:xfrm>
            <a:off x="9368454" y="0"/>
            <a:ext cx="3024138" cy="874499"/>
          </a:xfrm>
          <a:prstGeom prst="rect">
            <a:avLst/>
          </a:prstGeom>
          <a:noFill/>
          <a:ln>
            <a:noFill/>
          </a:ln>
        </p:spPr>
      </p:pic>
      <p:sp>
        <p:nvSpPr>
          <p:cNvPr id="52" name="Google Shape;52;p21"/>
          <p:cNvSpPr>
            <a:spLocks noGrp="1"/>
          </p:cNvSpPr>
          <p:nvPr>
            <p:ph type="pic" idx="2"/>
          </p:nvPr>
        </p:nvSpPr>
        <p:spPr>
          <a:xfrm>
            <a:off x="4463819" y="1196752"/>
            <a:ext cx="3360373" cy="4176465"/>
          </a:xfrm>
          <a:prstGeom prst="round2DiagRect">
            <a:avLst>
              <a:gd name="adj1" fmla="val 16667"/>
              <a:gd name="adj2" fmla="val 0"/>
            </a:avLst>
          </a:prstGeom>
          <a:noFill/>
          <a:ln>
            <a:noFill/>
          </a:ln>
        </p:spPr>
      </p:sp>
      <p:sp>
        <p:nvSpPr>
          <p:cNvPr id="53" name="Google Shape;53;p21"/>
          <p:cNvSpPr>
            <a:spLocks noGrp="1"/>
          </p:cNvSpPr>
          <p:nvPr>
            <p:ph type="pic" idx="3"/>
          </p:nvPr>
        </p:nvSpPr>
        <p:spPr>
          <a:xfrm>
            <a:off x="8208236" y="1196752"/>
            <a:ext cx="3360373" cy="4176465"/>
          </a:xfrm>
          <a:prstGeom prst="round2DiagRect">
            <a:avLst>
              <a:gd name="adj1" fmla="val 0"/>
              <a:gd name="adj2" fmla="val 18487"/>
            </a:avLst>
          </a:prstGeom>
          <a:noFill/>
          <a:ln>
            <a:noFill/>
          </a:ln>
        </p:spPr>
      </p:sp>
      <p:sp>
        <p:nvSpPr>
          <p:cNvPr id="54" name="Google Shape;54;p21"/>
          <p:cNvSpPr txBox="1">
            <a:spLocks noGrp="1"/>
          </p:cNvSpPr>
          <p:nvPr>
            <p:ph type="body" idx="1"/>
          </p:nvPr>
        </p:nvSpPr>
        <p:spPr>
          <a:xfrm>
            <a:off x="623394" y="541719"/>
            <a:ext cx="3456383" cy="43204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chemeClr val="dk2"/>
              </a:buClr>
              <a:buSzPts val="3000"/>
              <a:buFont typeface="Arial"/>
              <a:buNone/>
              <a:defRPr sz="3000" b="0" i="0" u="none" strike="noStrike" cap="none">
                <a:solidFill>
                  <a:schemeClr val="dk2"/>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5" name="Google Shape;55;p21"/>
          <p:cNvSpPr txBox="1">
            <a:spLocks noGrp="1"/>
          </p:cNvSpPr>
          <p:nvPr>
            <p:ph type="body" idx="4"/>
          </p:nvPr>
        </p:nvSpPr>
        <p:spPr>
          <a:xfrm>
            <a:off x="623394" y="1196976"/>
            <a:ext cx="3456383" cy="4176713"/>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14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1pPr>
            <a:lvl2pPr marL="914400" marR="0" lvl="1"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ext Slide 02">
  <p:cSld name="Blank Text Slide 02">
    <p:spTree>
      <p:nvGrpSpPr>
        <p:cNvPr id="1" name="Shape 56"/>
        <p:cNvGrpSpPr/>
        <p:nvPr/>
      </p:nvGrpSpPr>
      <p:grpSpPr>
        <a:xfrm>
          <a:off x="0" y="0"/>
          <a:ext cx="0" cy="0"/>
          <a:chOff x="0" y="0"/>
          <a:chExt cx="0" cy="0"/>
        </a:xfrm>
      </p:grpSpPr>
      <p:pic>
        <p:nvPicPr>
          <p:cNvPr id="57" name="Google Shape;57;p29" descr="F:\Birmingham\MSU\Creative Services\DG EAC Framework jobs\EIT\2014 EIT re-brand\Brand elements examples\Mock-ups\Examples\Powerpoint Template\Old\Graphic_element.png"/>
          <p:cNvPicPr preferRelativeResize="0"/>
          <p:nvPr/>
        </p:nvPicPr>
        <p:blipFill rotWithShape="1">
          <a:blip r:embed="rId2">
            <a:alphaModFix/>
          </a:blip>
          <a:srcRect t="17637" r="38726"/>
          <a:stretch/>
        </p:blipFill>
        <p:spPr>
          <a:xfrm>
            <a:off x="10251267" y="0"/>
            <a:ext cx="1940733" cy="2608685"/>
          </a:xfrm>
          <a:prstGeom prst="rect">
            <a:avLst/>
          </a:prstGeom>
          <a:noFill/>
          <a:ln>
            <a:noFill/>
          </a:ln>
        </p:spPr>
      </p:pic>
      <p:sp>
        <p:nvSpPr>
          <p:cNvPr id="58" name="Google Shape;58;p29"/>
          <p:cNvSpPr txBox="1">
            <a:spLocks noGrp="1"/>
          </p:cNvSpPr>
          <p:nvPr>
            <p:ph type="body" idx="1"/>
          </p:nvPr>
        </p:nvSpPr>
        <p:spPr>
          <a:xfrm>
            <a:off x="623393" y="541719"/>
            <a:ext cx="9000000" cy="43204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chemeClr val="dk2"/>
              </a:buClr>
              <a:buSzPts val="3000"/>
              <a:buFont typeface="Arial"/>
              <a:buNone/>
              <a:defRPr sz="3000" b="0" i="0" u="none" strike="noStrike" cap="none">
                <a:solidFill>
                  <a:schemeClr val="dk2"/>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9" name="Google Shape;59;p29"/>
          <p:cNvSpPr txBox="1">
            <a:spLocks noGrp="1"/>
          </p:cNvSpPr>
          <p:nvPr>
            <p:ph type="body" idx="2"/>
          </p:nvPr>
        </p:nvSpPr>
        <p:spPr>
          <a:xfrm>
            <a:off x="623393" y="1196976"/>
            <a:ext cx="9000000" cy="4176713"/>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1pPr>
            <a:lvl2pPr marL="914400" marR="0" lvl="1"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ext &amp;  3 Image 02">
  <p:cSld name="Text &amp;  3 Image 02">
    <p:spTree>
      <p:nvGrpSpPr>
        <p:cNvPr id="1" name="Shape 72"/>
        <p:cNvGrpSpPr/>
        <p:nvPr/>
      </p:nvGrpSpPr>
      <p:grpSpPr>
        <a:xfrm>
          <a:off x="0" y="0"/>
          <a:ext cx="0" cy="0"/>
          <a:chOff x="0" y="0"/>
          <a:chExt cx="0" cy="0"/>
        </a:xfrm>
      </p:grpSpPr>
      <p:sp>
        <p:nvSpPr>
          <p:cNvPr id="73" name="Google Shape;73;p22"/>
          <p:cNvSpPr>
            <a:spLocks noGrp="1"/>
          </p:cNvSpPr>
          <p:nvPr>
            <p:ph type="pic" idx="2"/>
          </p:nvPr>
        </p:nvSpPr>
        <p:spPr>
          <a:xfrm>
            <a:off x="7056968" y="3429000"/>
            <a:ext cx="4511641" cy="1944216"/>
          </a:xfrm>
          <a:prstGeom prst="round2DiagRect">
            <a:avLst>
              <a:gd name="adj1" fmla="val 16667"/>
              <a:gd name="adj2" fmla="val 0"/>
            </a:avLst>
          </a:prstGeom>
          <a:noFill/>
          <a:ln>
            <a:noFill/>
          </a:ln>
        </p:spPr>
      </p:sp>
      <p:sp>
        <p:nvSpPr>
          <p:cNvPr id="74" name="Google Shape;74;p22"/>
          <p:cNvSpPr>
            <a:spLocks noGrp="1"/>
          </p:cNvSpPr>
          <p:nvPr>
            <p:ph type="pic" idx="3"/>
          </p:nvPr>
        </p:nvSpPr>
        <p:spPr>
          <a:xfrm>
            <a:off x="7056108" y="1196752"/>
            <a:ext cx="4511641" cy="1950720"/>
          </a:xfrm>
          <a:prstGeom prst="round2DiagRect">
            <a:avLst>
              <a:gd name="adj1" fmla="val 16667"/>
              <a:gd name="adj2" fmla="val 0"/>
            </a:avLst>
          </a:prstGeom>
          <a:noFill/>
          <a:ln>
            <a:noFill/>
          </a:ln>
        </p:spPr>
      </p:sp>
      <p:sp>
        <p:nvSpPr>
          <p:cNvPr id="75" name="Google Shape;75;p22"/>
          <p:cNvSpPr txBox="1">
            <a:spLocks noGrp="1"/>
          </p:cNvSpPr>
          <p:nvPr>
            <p:ph type="body" idx="1"/>
          </p:nvPr>
        </p:nvSpPr>
        <p:spPr>
          <a:xfrm>
            <a:off x="623394" y="541719"/>
            <a:ext cx="6048671" cy="43204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chemeClr val="dk2"/>
              </a:buClr>
              <a:buSzPts val="3000"/>
              <a:buFont typeface="Arial"/>
              <a:buNone/>
              <a:defRPr sz="3000" b="0" i="0" u="none" strike="noStrike" cap="none">
                <a:solidFill>
                  <a:schemeClr val="dk2"/>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6" name="Google Shape;76;p22"/>
          <p:cNvSpPr txBox="1">
            <a:spLocks noGrp="1"/>
          </p:cNvSpPr>
          <p:nvPr>
            <p:ph type="body" idx="4"/>
          </p:nvPr>
        </p:nvSpPr>
        <p:spPr>
          <a:xfrm>
            <a:off x="623394" y="1196976"/>
            <a:ext cx="6048671" cy="4176713"/>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1pPr>
            <a:lvl2pPr marL="914400" marR="0" lvl="1"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ext &amp; Image">
  <p:cSld name="Text &amp; Image">
    <p:spTree>
      <p:nvGrpSpPr>
        <p:cNvPr id="1" name="Shape 77"/>
        <p:cNvGrpSpPr/>
        <p:nvPr/>
      </p:nvGrpSpPr>
      <p:grpSpPr>
        <a:xfrm>
          <a:off x="0" y="0"/>
          <a:ext cx="0" cy="0"/>
          <a:chOff x="0" y="0"/>
          <a:chExt cx="0" cy="0"/>
        </a:xfrm>
      </p:grpSpPr>
      <p:sp>
        <p:nvSpPr>
          <p:cNvPr id="78" name="Google Shape;78;p23"/>
          <p:cNvSpPr>
            <a:spLocks noGrp="1"/>
          </p:cNvSpPr>
          <p:nvPr>
            <p:ph type="pic" idx="2"/>
          </p:nvPr>
        </p:nvSpPr>
        <p:spPr>
          <a:xfrm>
            <a:off x="8112225" y="1196752"/>
            <a:ext cx="3456384" cy="4176464"/>
          </a:xfrm>
          <a:prstGeom prst="round2DiagRect">
            <a:avLst>
              <a:gd name="adj1" fmla="val 12259"/>
              <a:gd name="adj2" fmla="val 0"/>
            </a:avLst>
          </a:prstGeom>
          <a:noFill/>
          <a:ln>
            <a:noFill/>
          </a:ln>
        </p:spPr>
      </p:sp>
      <p:pic>
        <p:nvPicPr>
          <p:cNvPr id="79" name="Google Shape;79;p23" descr="F:\Birmingham\MSU\Creative Services\DG EAC Framework jobs\EIT\2014 EIT re-brand\Brand elements examples\Mock-ups\Examples\Powerpoint Template\Old\Graphic_element.png"/>
          <p:cNvPicPr preferRelativeResize="0"/>
          <p:nvPr/>
        </p:nvPicPr>
        <p:blipFill rotWithShape="1">
          <a:blip r:embed="rId2">
            <a:alphaModFix/>
          </a:blip>
          <a:srcRect l="-273" t="-9718" r="28406" b="58620"/>
          <a:stretch/>
        </p:blipFill>
        <p:spPr>
          <a:xfrm>
            <a:off x="10050209" y="5335149"/>
            <a:ext cx="2141791" cy="1522851"/>
          </a:xfrm>
          <a:prstGeom prst="rect">
            <a:avLst/>
          </a:prstGeom>
          <a:noFill/>
          <a:ln>
            <a:noFill/>
          </a:ln>
        </p:spPr>
      </p:pic>
      <p:sp>
        <p:nvSpPr>
          <p:cNvPr id="80" name="Google Shape;80;p23"/>
          <p:cNvSpPr txBox="1">
            <a:spLocks noGrp="1"/>
          </p:cNvSpPr>
          <p:nvPr>
            <p:ph type="body" idx="1"/>
          </p:nvPr>
        </p:nvSpPr>
        <p:spPr>
          <a:xfrm>
            <a:off x="623393" y="541719"/>
            <a:ext cx="7128000" cy="43204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chemeClr val="dk2"/>
              </a:buClr>
              <a:buSzPts val="3000"/>
              <a:buFont typeface="Arial"/>
              <a:buNone/>
              <a:defRPr sz="3000" b="0" i="0" u="none" strike="noStrike" cap="none">
                <a:solidFill>
                  <a:schemeClr val="dk2"/>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1" name="Google Shape;81;p23"/>
          <p:cNvSpPr txBox="1">
            <a:spLocks noGrp="1"/>
          </p:cNvSpPr>
          <p:nvPr>
            <p:ph type="body" idx="3"/>
          </p:nvPr>
        </p:nvSpPr>
        <p:spPr>
          <a:xfrm>
            <a:off x="623393" y="1196976"/>
            <a:ext cx="7128000" cy="4176713"/>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1pPr>
            <a:lvl2pPr marL="914400" marR="0" lvl="1"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image" Target="../media/image7.png"/><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theme" Target="../theme/theme2.xml"/><Relationship Id="rId2" Type="http://schemas.openxmlformats.org/officeDocument/2006/relationships/slideLayout" Target="../slideLayouts/slideLayout4.xml"/><Relationship Id="rId16" Type="http://schemas.openxmlformats.org/officeDocument/2006/relationships/slideLayout" Target="../slideLayouts/slideLayout18.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19" Type="http://schemas.openxmlformats.org/officeDocument/2006/relationships/image" Target="../media/image12.jpg"/><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50" r:id="rId1"/>
    <p:sldLayoutId id="2147483665"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
        <p:cNvGrpSpPr/>
        <p:nvPr/>
      </p:nvGrpSpPr>
      <p:grpSpPr>
        <a:xfrm>
          <a:off x="0" y="0"/>
          <a:ext cx="0" cy="0"/>
          <a:chOff x="0" y="0"/>
          <a:chExt cx="0" cy="0"/>
        </a:xfrm>
      </p:grpSpPr>
      <p:pic>
        <p:nvPicPr>
          <p:cNvPr id="37" name="Google Shape;37;p18" descr="A close up of a sign&#10;&#10;Description automatically generated"/>
          <p:cNvPicPr preferRelativeResize="0"/>
          <p:nvPr/>
        </p:nvPicPr>
        <p:blipFill rotWithShape="1">
          <a:blip r:embed="rId18">
            <a:alphaModFix/>
          </a:blip>
          <a:srcRect/>
          <a:stretch/>
        </p:blipFill>
        <p:spPr>
          <a:xfrm>
            <a:off x="640288" y="6280856"/>
            <a:ext cx="1151936" cy="381436"/>
          </a:xfrm>
          <a:prstGeom prst="rect">
            <a:avLst/>
          </a:prstGeom>
          <a:noFill/>
          <a:ln>
            <a:noFill/>
          </a:ln>
        </p:spPr>
      </p:pic>
      <p:pic>
        <p:nvPicPr>
          <p:cNvPr id="38" name="Google Shape;38;p18" descr="A picture containing graphical user interface&#10;&#10;Description automatically generated"/>
          <p:cNvPicPr preferRelativeResize="0"/>
          <p:nvPr/>
        </p:nvPicPr>
        <p:blipFill rotWithShape="1">
          <a:blip r:embed="rId19">
            <a:alphaModFix/>
          </a:blip>
          <a:srcRect/>
          <a:stretch/>
        </p:blipFill>
        <p:spPr>
          <a:xfrm>
            <a:off x="1988871" y="6353844"/>
            <a:ext cx="1287729" cy="29037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8" r:id="rId6"/>
    <p:sldLayoutId id="2147483659" r:id="rId7"/>
    <p:sldLayoutId id="2147483660" r:id="rId8"/>
    <p:sldLayoutId id="2147483661" r:id="rId9"/>
    <p:sldLayoutId id="2147483662" r:id="rId10"/>
    <p:sldLayoutId id="2147483663" r:id="rId11"/>
    <p:sldLayoutId id="2147483664" r:id="rId12"/>
    <p:sldLayoutId id="2147483666" r:id="rId13"/>
    <p:sldLayoutId id="2147483667" r:id="rId14"/>
    <p:sldLayoutId id="2147483668" r:id="rId15"/>
    <p:sldLayoutId id="2147483669"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annualfoodagenda.com/"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29.jpg"/><Relationship Id="rId4" Type="http://schemas.openxmlformats.org/officeDocument/2006/relationships/hyperlink" Target="http://www.youtube.com/watch?v=BIQyNU6hnTs"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32.jpeg"/><Relationship Id="rId4" Type="http://schemas.openxmlformats.org/officeDocument/2006/relationships/hyperlink" Target="http://www.decodingdelicious.com/the-difference-between-baking-soda-and-baking-powder/"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hyperlink" Target="https://www.eufic.org/en/healthy-living/article/understanding-nutrition-information-infographic" TargetMode="External"/><Relationship Id="rId2" Type="http://schemas.openxmlformats.org/officeDocument/2006/relationships/notesSlide" Target="../notesSlides/notesSlide19.xml"/><Relationship Id="rId1" Type="http://schemas.openxmlformats.org/officeDocument/2006/relationships/slideLayout" Target="../slideLayouts/slideLayout15.xml"/><Relationship Id="rId4" Type="http://schemas.openxmlformats.org/officeDocument/2006/relationships/image" Target="../media/image35.jpeg"/></Relationships>
</file>

<file path=ppt/slides/_rels/slide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hyperlink" Target="https://www.youtube.com/watch?v=QhUrc4BnPgg&amp;t=27s" TargetMode="External"/><Relationship Id="rId7" Type="http://schemas.openxmlformats.org/officeDocument/2006/relationships/image" Target="../media/image41.png"/><Relationship Id="rId2" Type="http://schemas.openxmlformats.org/officeDocument/2006/relationships/notesSlide" Target="../notesSlides/notesSlide27.xml"/><Relationship Id="rId1" Type="http://schemas.openxmlformats.org/officeDocument/2006/relationships/slideLayout" Target="../slideLayouts/slideLayout3.xml"/><Relationship Id="rId6" Type="http://schemas.openxmlformats.org/officeDocument/2006/relationships/image" Target="../media/image40.png"/><Relationship Id="rId5" Type="http://schemas.openxmlformats.org/officeDocument/2006/relationships/image" Target="../media/image39.png"/><Relationship Id="rId10" Type="http://schemas.openxmlformats.org/officeDocument/2006/relationships/image" Target="../media/image44.png"/><Relationship Id="rId4" Type="http://schemas.openxmlformats.org/officeDocument/2006/relationships/image" Target="../media/image38.png"/><Relationship Id="rId9" Type="http://schemas.openxmlformats.org/officeDocument/2006/relationships/image" Target="../media/image43.png"/></Relationships>
</file>

<file path=ppt/slides/_rels/slide28.xml.rels><?xml version="1.0" encoding="UTF-8" standalone="yes"?>
<Relationships xmlns="http://schemas.openxmlformats.org/package/2006/relationships"><Relationship Id="rId3" Type="http://schemas.openxmlformats.org/officeDocument/2006/relationships/hyperlink" Target="https://www.eufic.org/en/healthy-living/article/understanding-nutrition-information-infographic" TargetMode="External"/><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45.jpeg"/></Relationships>
</file>

<file path=ppt/slides/_rels/slide29.xml.rels><?xml version="1.0" encoding="UTF-8" standalone="yes"?>
<Relationships xmlns="http://schemas.openxmlformats.org/package/2006/relationships"><Relationship Id="rId3" Type="http://schemas.openxmlformats.org/officeDocument/2006/relationships/hyperlink" Target="https://annualfoodagenda.com/" TargetMode="External"/><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2.xml"/><Relationship Id="rId1" Type="http://schemas.openxmlformats.org/officeDocument/2006/relationships/slideLayout" Target="../slideLayouts/slideLayout3.xml"/><Relationship Id="rId5" Type="http://schemas.openxmlformats.org/officeDocument/2006/relationships/image" Target="../media/image49.png"/><Relationship Id="rId4" Type="http://schemas.openxmlformats.org/officeDocument/2006/relationships/image" Target="../media/image48.jpg"/></Relationships>
</file>

<file path=ppt/slides/_rels/slide3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image" Target="../media/image51.png"/></Relationships>
</file>

<file path=ppt/slides/_rels/slide34.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8" Type="http://schemas.openxmlformats.org/officeDocument/2006/relationships/image" Target="../media/image56.png"/><Relationship Id="rId3" Type="http://schemas.openxmlformats.org/officeDocument/2006/relationships/hyperlink" Target="https://www.europarl.europa.eu/legislative-train/theme-a-european-green-deal/file-mandatory-front-of-pack-nutrition-labelling" TargetMode="External"/><Relationship Id="rId7" Type="http://schemas.openxmlformats.org/officeDocument/2006/relationships/image" Target="../media/image55.png"/><Relationship Id="rId2" Type="http://schemas.openxmlformats.org/officeDocument/2006/relationships/notesSlide" Target="../notesSlides/notesSlide35.xml"/><Relationship Id="rId1" Type="http://schemas.openxmlformats.org/officeDocument/2006/relationships/slideLayout" Target="../slideLayouts/slideLayout3.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hyperlink" Target="https://www.iarc.who.int/news-events/nutri-score/" TargetMode="External"/><Relationship Id="rId9" Type="http://schemas.openxmlformats.org/officeDocument/2006/relationships/image" Target="../media/image57.jpe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g139970534d9_1_1118"/>
          <p:cNvSpPr txBox="1"/>
          <p:nvPr/>
        </p:nvSpPr>
        <p:spPr>
          <a:xfrm>
            <a:off x="1236950" y="2292743"/>
            <a:ext cx="3215100" cy="369300"/>
          </a:xfrm>
          <a:prstGeom prst="rect">
            <a:avLst/>
          </a:prstGeom>
          <a:solidFill>
            <a:srgbClr val="EF4D9B"/>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3" name="Google Shape;243;g139970534d9_1_1118"/>
          <p:cNvSpPr txBox="1"/>
          <p:nvPr/>
        </p:nvSpPr>
        <p:spPr>
          <a:xfrm>
            <a:off x="881450" y="2032025"/>
            <a:ext cx="5734500" cy="1754286"/>
          </a:xfrm>
          <a:prstGeom prst="rect">
            <a:avLst/>
          </a:prstGeom>
          <a:solidFill>
            <a:srgbClr val="EF4D9B"/>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l-GR" sz="3600" b="1" dirty="0">
                <a:solidFill>
                  <a:schemeClr val="lt1"/>
                </a:solidFill>
                <a:sym typeface="Titillium Web"/>
              </a:rPr>
              <a:t>Ανάγνωση και κατανόηση των ετικεττών των τροφίμων</a:t>
            </a:r>
            <a:endParaRPr dirty="0"/>
          </a:p>
        </p:txBody>
      </p:sp>
      <p:sp>
        <p:nvSpPr>
          <p:cNvPr id="244" name="Google Shape;244;g139970534d9_1_1118"/>
          <p:cNvSpPr txBox="1"/>
          <p:nvPr/>
        </p:nvSpPr>
        <p:spPr>
          <a:xfrm>
            <a:off x="686405" y="4484388"/>
            <a:ext cx="5760000" cy="3600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nl-NL">
                <a:solidFill>
                  <a:srgbClr val="FFFFFF"/>
                </a:solidFill>
                <a:latin typeface="Calibri"/>
                <a:ea typeface="Calibri"/>
                <a:cs typeface="Calibri"/>
                <a:sym typeface="Calibri"/>
              </a:rPr>
              <a:t>Developed by: Dr. Keren Dalyot and Yael Rozenblum, Faculty of Education in Science and Technology, Technion</a:t>
            </a:r>
            <a:endParaRPr>
              <a:solidFill>
                <a:srgbClr val="FFFFFF"/>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g1197edcba48_0_0"/>
          <p:cNvSpPr txBox="1">
            <a:spLocks noGrp="1"/>
          </p:cNvSpPr>
          <p:nvPr>
            <p:ph type="body" idx="1"/>
          </p:nvPr>
        </p:nvSpPr>
        <p:spPr>
          <a:xfrm>
            <a:off x="213968" y="152769"/>
            <a:ext cx="8640000" cy="4320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3000"/>
              <a:buNone/>
              <a:defRPr sz="3600" b="1"/>
            </a:pPr>
            <a:r>
              <a:t>Τι αναγράφεται στη συσκευασία;</a:t>
            </a:r>
            <a:endParaRPr sz="3600" b="1"/>
          </a:p>
        </p:txBody>
      </p:sp>
      <p:sp>
        <p:nvSpPr>
          <p:cNvPr id="174" name="Google Shape;174;g1197edcba48_0_0"/>
          <p:cNvSpPr txBox="1"/>
          <p:nvPr/>
        </p:nvSpPr>
        <p:spPr>
          <a:xfrm>
            <a:off x="326975" y="927450"/>
            <a:ext cx="7165800" cy="4580647"/>
          </a:xfrm>
          <a:prstGeom prst="rect">
            <a:avLst/>
          </a:prstGeom>
          <a:noFill/>
          <a:ln>
            <a:noFill/>
          </a:ln>
        </p:spPr>
        <p:txBody>
          <a:bodyPr spcFirstLastPara="1" wrap="square" lIns="91425" tIns="91425" rIns="91425" bIns="91425" anchor="t" anchorCtr="0">
            <a:spAutoFit/>
          </a:bodyPr>
          <a:lstStyle/>
          <a:p>
            <a:pPr marL="457200" marR="0" lvl="0" indent="-374650" algn="l" rtl="0">
              <a:lnSpc>
                <a:spcPct val="150000"/>
              </a:lnSpc>
              <a:spcBef>
                <a:spcPts val="0"/>
              </a:spcBef>
              <a:spcAft>
                <a:spcPts val="0"/>
              </a:spcAft>
              <a:buClr>
                <a:srgbClr val="000000"/>
              </a:buClr>
              <a:buSzPts val="2300"/>
              <a:buFont typeface="Calibri"/>
              <a:buChar char="●"/>
              <a:defRPr sz="2000">
                <a:solidFill>
                  <a:srgbClr val="202124"/>
                </a:solidFill>
                <a:highlight>
                  <a:schemeClr val="lt1"/>
                </a:highlight>
                <a:latin typeface="Calibri"/>
                <a:ea typeface="Calibri"/>
                <a:cs typeface="Calibri"/>
                <a:sym typeface="Calibri"/>
              </a:defRPr>
            </a:pPr>
            <a:r>
              <a:rPr sz="1800" dirty="0" err="1"/>
              <a:t>Στοιχεί</a:t>
            </a:r>
            <a:r>
              <a:rPr sz="1800" dirty="0"/>
              <a:t>α του παρασκευαστή, της εταιρείας προώθησης και της εταιρείας που </a:t>
            </a:r>
            <a:r>
              <a:rPr lang="el-GR" sz="1800" dirty="0"/>
              <a:t>συσκεύασε</a:t>
            </a:r>
            <a:r>
              <a:rPr sz="1800" dirty="0"/>
              <a:t> το προϊόν, καθώς και στοιχεία του εισαγωγέα και της χώρας παραγωγής, στην περίπτωση εισαγόμενων προϊόντων</a:t>
            </a:r>
            <a:endParaRPr sz="1800" b="0" i="0" u="none" strike="noStrike" cap="none" dirty="0">
              <a:solidFill>
                <a:srgbClr val="202124"/>
              </a:solidFill>
              <a:highlight>
                <a:schemeClr val="lt1"/>
              </a:highlight>
              <a:latin typeface="Calibri"/>
              <a:ea typeface="Calibri"/>
              <a:cs typeface="Calibri"/>
              <a:sym typeface="Calibri"/>
            </a:endParaRPr>
          </a:p>
          <a:p>
            <a:pPr marL="457200" marR="0" lvl="0" indent="-374650" algn="l" rtl="0">
              <a:lnSpc>
                <a:spcPct val="150000"/>
              </a:lnSpc>
              <a:spcBef>
                <a:spcPts val="0"/>
              </a:spcBef>
              <a:spcAft>
                <a:spcPts val="0"/>
              </a:spcAft>
              <a:buClr>
                <a:srgbClr val="000000"/>
              </a:buClr>
              <a:buSzPts val="2300"/>
              <a:buFont typeface="Calibri"/>
              <a:buChar char="●"/>
              <a:defRPr sz="2000">
                <a:solidFill>
                  <a:srgbClr val="202124"/>
                </a:solidFill>
                <a:highlight>
                  <a:schemeClr val="lt1"/>
                </a:highlight>
                <a:latin typeface="Calibri"/>
                <a:ea typeface="Calibri"/>
                <a:cs typeface="Calibri"/>
                <a:sym typeface="Calibri"/>
              </a:defRPr>
            </a:pPr>
            <a:r>
              <a:rPr sz="1800" dirty="0" err="1"/>
              <a:t>Βάρος</a:t>
            </a:r>
            <a:r>
              <a:rPr sz="1800" dirty="0"/>
              <a:t> ή </a:t>
            </a:r>
            <a:r>
              <a:rPr sz="1800" dirty="0" err="1"/>
              <a:t>όγκος</a:t>
            </a:r>
            <a:endParaRPr sz="1800" b="0" i="0" u="none" strike="noStrike" cap="none" dirty="0">
              <a:solidFill>
                <a:srgbClr val="202124"/>
              </a:solidFill>
              <a:highlight>
                <a:schemeClr val="lt1"/>
              </a:highlight>
              <a:latin typeface="Calibri"/>
              <a:ea typeface="Calibri"/>
              <a:cs typeface="Calibri"/>
              <a:sym typeface="Calibri"/>
            </a:endParaRPr>
          </a:p>
          <a:p>
            <a:pPr marL="457200" marR="0" lvl="0" indent="-374650" algn="l" rtl="0">
              <a:lnSpc>
                <a:spcPct val="150000"/>
              </a:lnSpc>
              <a:spcBef>
                <a:spcPts val="0"/>
              </a:spcBef>
              <a:spcAft>
                <a:spcPts val="0"/>
              </a:spcAft>
              <a:buClr>
                <a:srgbClr val="000000"/>
              </a:buClr>
              <a:buSzPts val="2300"/>
              <a:buFont typeface="Calibri"/>
              <a:buChar char="●"/>
              <a:defRPr sz="2000">
                <a:solidFill>
                  <a:srgbClr val="202124"/>
                </a:solidFill>
                <a:highlight>
                  <a:schemeClr val="lt1"/>
                </a:highlight>
                <a:latin typeface="Calibri"/>
                <a:ea typeface="Calibri"/>
                <a:cs typeface="Calibri"/>
                <a:sym typeface="Calibri"/>
              </a:defRPr>
            </a:pPr>
            <a:r>
              <a:rPr lang="el-GR" sz="1800" dirty="0"/>
              <a:t>Κατάλογος</a:t>
            </a:r>
            <a:r>
              <a:rPr sz="1800" dirty="0"/>
              <a:t> συστατικών </a:t>
            </a:r>
            <a:endParaRPr sz="1800" b="0" i="0" u="none" strike="noStrike" cap="none" dirty="0">
              <a:solidFill>
                <a:srgbClr val="202124"/>
              </a:solidFill>
              <a:highlight>
                <a:schemeClr val="lt1"/>
              </a:highlight>
              <a:latin typeface="Calibri"/>
              <a:ea typeface="Calibri"/>
              <a:cs typeface="Calibri"/>
              <a:sym typeface="Calibri"/>
            </a:endParaRPr>
          </a:p>
          <a:p>
            <a:pPr marL="457200" marR="0" lvl="0" indent="-374650" algn="l" rtl="0">
              <a:lnSpc>
                <a:spcPct val="150000"/>
              </a:lnSpc>
              <a:spcBef>
                <a:spcPts val="0"/>
              </a:spcBef>
              <a:spcAft>
                <a:spcPts val="0"/>
              </a:spcAft>
              <a:buClr>
                <a:srgbClr val="000000"/>
              </a:buClr>
              <a:buSzPts val="2300"/>
              <a:buFont typeface="Calibri"/>
              <a:buChar char="●"/>
              <a:defRPr sz="2000">
                <a:solidFill>
                  <a:srgbClr val="202124"/>
                </a:solidFill>
                <a:highlight>
                  <a:schemeClr val="lt1"/>
                </a:highlight>
                <a:latin typeface="Calibri"/>
                <a:ea typeface="Calibri"/>
                <a:cs typeface="Calibri"/>
                <a:sym typeface="Calibri"/>
              </a:defRPr>
            </a:pPr>
            <a:r>
              <a:rPr sz="1800" dirty="0" err="1"/>
              <a:t>Δι</a:t>
            </a:r>
            <a:r>
              <a:rPr sz="1800" dirty="0"/>
              <a:t>ατροφική δήλωση </a:t>
            </a:r>
            <a:endParaRPr sz="1800" b="0" i="0" u="none" strike="noStrike" cap="none" dirty="0">
              <a:solidFill>
                <a:srgbClr val="202124"/>
              </a:solidFill>
              <a:highlight>
                <a:schemeClr val="lt1"/>
              </a:highlight>
              <a:latin typeface="Calibri"/>
              <a:ea typeface="Calibri"/>
              <a:cs typeface="Calibri"/>
              <a:sym typeface="Calibri"/>
            </a:endParaRPr>
          </a:p>
          <a:p>
            <a:pPr marL="457200" marR="0" lvl="0" indent="-374650" algn="l" rtl="0">
              <a:lnSpc>
                <a:spcPct val="150000"/>
              </a:lnSpc>
              <a:spcBef>
                <a:spcPts val="0"/>
              </a:spcBef>
              <a:spcAft>
                <a:spcPts val="0"/>
              </a:spcAft>
              <a:buClr>
                <a:srgbClr val="000000"/>
              </a:buClr>
              <a:buSzPts val="2300"/>
              <a:buFont typeface="Calibri"/>
              <a:buChar char="●"/>
              <a:defRPr sz="2000">
                <a:solidFill>
                  <a:srgbClr val="202124"/>
                </a:solidFill>
                <a:highlight>
                  <a:schemeClr val="lt1"/>
                </a:highlight>
                <a:latin typeface="Calibri"/>
                <a:ea typeface="Calibri"/>
                <a:cs typeface="Calibri"/>
                <a:sym typeface="Calibri"/>
              </a:defRPr>
            </a:pPr>
            <a:r>
              <a:rPr sz="1800" dirty="0" err="1"/>
              <a:t>Ημερομηνίες</a:t>
            </a:r>
            <a:r>
              <a:rPr sz="1800" dirty="0"/>
              <a:t> παρα</a:t>
            </a:r>
            <a:r>
              <a:rPr sz="1800" dirty="0" err="1"/>
              <a:t>γωγής</a:t>
            </a:r>
            <a:r>
              <a:rPr sz="1800" dirty="0"/>
              <a:t> και </a:t>
            </a:r>
            <a:r>
              <a:rPr sz="1800" dirty="0" err="1"/>
              <a:t>λήξης</a:t>
            </a:r>
            <a:endParaRPr sz="1800" b="0" i="0" u="none" strike="noStrike" cap="none" dirty="0">
              <a:solidFill>
                <a:srgbClr val="202124"/>
              </a:solidFill>
              <a:highlight>
                <a:schemeClr val="lt1"/>
              </a:highlight>
              <a:latin typeface="Calibri"/>
              <a:ea typeface="Calibri"/>
              <a:cs typeface="Calibri"/>
              <a:sym typeface="Calibri"/>
            </a:endParaRPr>
          </a:p>
          <a:p>
            <a:pPr marL="457200" marR="38100" lvl="0" indent="-374650" algn="l" rtl="0">
              <a:lnSpc>
                <a:spcPct val="128571"/>
              </a:lnSpc>
              <a:spcBef>
                <a:spcPts val="0"/>
              </a:spcBef>
              <a:spcAft>
                <a:spcPts val="0"/>
              </a:spcAft>
              <a:buClr>
                <a:srgbClr val="000000"/>
              </a:buClr>
              <a:buSzPts val="2300"/>
              <a:buFont typeface="Calibri"/>
              <a:buChar char="●"/>
              <a:defRPr sz="2000">
                <a:solidFill>
                  <a:srgbClr val="202124"/>
                </a:solidFill>
                <a:highlight>
                  <a:schemeClr val="lt1"/>
                </a:highlight>
                <a:latin typeface="Calibri"/>
                <a:ea typeface="Calibri"/>
                <a:cs typeface="Calibri"/>
                <a:sym typeface="Calibri"/>
              </a:defRPr>
            </a:pPr>
            <a:r>
              <a:rPr sz="1800" dirty="0"/>
              <a:t>Κα</a:t>
            </a:r>
            <a:r>
              <a:rPr sz="1800" dirty="0" err="1"/>
              <a:t>νονιστικά</a:t>
            </a:r>
            <a:r>
              <a:rPr sz="1800" dirty="0"/>
              <a:t> π</a:t>
            </a:r>
            <a:r>
              <a:rPr sz="1800" dirty="0" err="1"/>
              <a:t>ρότυ</a:t>
            </a:r>
            <a:r>
              <a:rPr sz="1800" dirty="0"/>
              <a:t>πα όπως «χωρίς»/«μειωμένη...» για ορισμένα θρεπτικά συστατικά και προϋποθέσεις για τη</a:t>
            </a:r>
            <a:r>
              <a:rPr lang="el-GR" sz="1800" dirty="0"/>
              <a:t> </a:t>
            </a:r>
            <a:r>
              <a:rPr sz="1800" dirty="0" err="1"/>
              <a:t>σήμ</a:t>
            </a:r>
            <a:r>
              <a:rPr sz="1800" dirty="0"/>
              <a:t>ανση ενός τρόφιμου με τις επισημάνσεις «φυσικό» και «φρέσκο».</a:t>
            </a:r>
            <a:endParaRPr sz="1800" b="0" i="0" u="none" strike="noStrike" cap="none" dirty="0">
              <a:solidFill>
                <a:srgbClr val="000000"/>
              </a:solidFill>
              <a:latin typeface="Calibri"/>
              <a:ea typeface="Calibri"/>
              <a:cs typeface="Calibri"/>
              <a:sym typeface="Calibri"/>
            </a:endParaRPr>
          </a:p>
        </p:txBody>
      </p:sp>
      <p:sp>
        <p:nvSpPr>
          <p:cNvPr id="175" name="Google Shape;175;g1197edcba48_0_0"/>
          <p:cNvSpPr txBox="1"/>
          <p:nvPr/>
        </p:nvSpPr>
        <p:spPr>
          <a:xfrm>
            <a:off x="8423325" y="6469025"/>
            <a:ext cx="2955300" cy="369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defRPr sz="1200">
                <a:latin typeface="Calibri"/>
                <a:ea typeface="Calibri"/>
                <a:cs typeface="Calibri"/>
                <a:sym typeface="Calibri"/>
              </a:defRPr>
            </a:pPr>
            <a:r>
              <a:rPr>
                <a:solidFill>
                  <a:srgbClr val="000000"/>
                </a:solidFill>
              </a:rPr>
              <a:t>Πηγή: </a:t>
            </a:r>
            <a:r>
              <a:rPr u="sng">
                <a:solidFill>
                  <a:srgbClr val="0000FF"/>
                </a:solidFill>
                <a:hlinkClick r:id="rId3">
                  <a:extLst>
                    <a:ext uri="{A12FA001-AC4F-418D-AE19-62706E023703}">
                      <ahyp:hlinkClr xmlns:ahyp="http://schemas.microsoft.com/office/drawing/2018/hyperlinkcolor" val="tx"/>
                    </a:ext>
                  </a:extLst>
                </a:hlinkClick>
              </a:rPr>
              <a:t>https://annualfoodagenda.com/</a:t>
            </a:r>
            <a:r>
              <a:rPr>
                <a:solidFill>
                  <a:srgbClr val="000000"/>
                </a:solidFill>
              </a:rPr>
              <a:t> </a:t>
            </a:r>
            <a:endParaRPr sz="1400" b="0" i="0" u="none" strike="noStrike" cap="none" dirty="0">
              <a:solidFill>
                <a:srgbClr val="000000"/>
              </a:solidFill>
              <a:latin typeface="Arial"/>
              <a:ea typeface="Arial"/>
              <a:cs typeface="Arial"/>
              <a:sym typeface="Arial"/>
            </a:endParaRPr>
          </a:p>
        </p:txBody>
      </p:sp>
      <p:pic>
        <p:nvPicPr>
          <p:cNvPr id="6" name="Рисунок 5">
            <a:extLst>
              <a:ext uri="{FF2B5EF4-FFF2-40B4-BE49-F238E27FC236}">
                <a16:creationId xmlns:a16="http://schemas.microsoft.com/office/drawing/2014/main" id="{2583BF1E-1201-4C61-8FA0-CFEC0F0A0C90}"/>
              </a:ext>
            </a:extLst>
          </p:cNvPr>
          <p:cNvPicPr>
            <a:picLocks noChangeAspect="1"/>
          </p:cNvPicPr>
          <p:nvPr/>
        </p:nvPicPr>
        <p:blipFill>
          <a:blip r:embed="rId4"/>
          <a:stretch>
            <a:fillRect/>
          </a:stretch>
        </p:blipFill>
        <p:spPr>
          <a:xfrm>
            <a:off x="7600950" y="184404"/>
            <a:ext cx="4438650" cy="6324600"/>
          </a:xfrm>
          <a:prstGeom prst="rect">
            <a:avLst/>
          </a:prstGeom>
        </p:spPr>
      </p:pic>
      <p:sp>
        <p:nvSpPr>
          <p:cNvPr id="7" name="Прямоугольник 6">
            <a:extLst>
              <a:ext uri="{FF2B5EF4-FFF2-40B4-BE49-F238E27FC236}">
                <a16:creationId xmlns:a16="http://schemas.microsoft.com/office/drawing/2014/main" id="{0CC7FA12-49A4-4B1A-BDA6-F74A59AA224F}"/>
              </a:ext>
            </a:extLst>
          </p:cNvPr>
          <p:cNvSpPr/>
          <p:nvPr/>
        </p:nvSpPr>
        <p:spPr>
          <a:xfrm>
            <a:off x="7964424" y="1402094"/>
            <a:ext cx="525780" cy="266700"/>
          </a:xfrm>
          <a:prstGeom prst="rect">
            <a:avLst/>
          </a:prstGeom>
          <a:noFill/>
        </p:spPr>
        <p:txBody>
          <a:bodyPr wrap="none" lIns="0" tIns="0" rIns="0" bIns="0">
            <a:noAutofit/>
          </a:bodyPr>
          <a:lstStyle/>
          <a:p>
            <a:pPr indent="0" algn="ctr">
              <a:lnSpc>
                <a:spcPct val="85000"/>
              </a:lnSpc>
              <a:defRPr sz="750">
                <a:latin typeface="Times New Roman"/>
              </a:defRPr>
            </a:pPr>
            <a:r>
              <a:rPr dirty="0" err="1"/>
              <a:t>Ονομ</a:t>
            </a:r>
            <a:r>
              <a:rPr dirty="0"/>
              <a:t>ασία προϊόντος</a:t>
            </a:r>
          </a:p>
        </p:txBody>
      </p:sp>
      <p:sp>
        <p:nvSpPr>
          <p:cNvPr id="8" name="Прямоугольник 7">
            <a:extLst>
              <a:ext uri="{FF2B5EF4-FFF2-40B4-BE49-F238E27FC236}">
                <a16:creationId xmlns:a16="http://schemas.microsoft.com/office/drawing/2014/main" id="{E213C3F7-04FF-4152-8DD1-ED9ED76C5A7C}"/>
              </a:ext>
            </a:extLst>
          </p:cNvPr>
          <p:cNvSpPr/>
          <p:nvPr/>
        </p:nvSpPr>
        <p:spPr>
          <a:xfrm>
            <a:off x="9288780" y="1715944"/>
            <a:ext cx="652780" cy="187960"/>
          </a:xfrm>
          <a:prstGeom prst="rect">
            <a:avLst/>
          </a:prstGeom>
          <a:noFill/>
        </p:spPr>
        <p:txBody>
          <a:bodyPr wrap="none" lIns="0" tIns="0" rIns="0" bIns="0">
            <a:noAutofit/>
          </a:bodyPr>
          <a:lstStyle/>
          <a:p>
            <a:pPr indent="0">
              <a:defRPr sz="950" b="1">
                <a:latin typeface="Calibri"/>
              </a:defRPr>
            </a:pPr>
            <a:r>
              <a:rPr dirty="0" err="1"/>
              <a:t>Ημερομηνί</a:t>
            </a:r>
            <a:r>
              <a:rPr dirty="0"/>
              <a:t>α λήξης</a:t>
            </a:r>
          </a:p>
        </p:txBody>
      </p:sp>
      <p:sp>
        <p:nvSpPr>
          <p:cNvPr id="9" name="Прямоугольник 8">
            <a:extLst>
              <a:ext uri="{FF2B5EF4-FFF2-40B4-BE49-F238E27FC236}">
                <a16:creationId xmlns:a16="http://schemas.microsoft.com/office/drawing/2014/main" id="{3D6C769D-76D4-4D7F-9A23-7E579B3A3570}"/>
              </a:ext>
            </a:extLst>
          </p:cNvPr>
          <p:cNvSpPr/>
          <p:nvPr/>
        </p:nvSpPr>
        <p:spPr>
          <a:xfrm>
            <a:off x="7816596" y="2555160"/>
            <a:ext cx="868680" cy="182880"/>
          </a:xfrm>
          <a:prstGeom prst="rect">
            <a:avLst/>
          </a:prstGeom>
          <a:noFill/>
        </p:spPr>
        <p:txBody>
          <a:bodyPr wrap="none" lIns="0" tIns="0" rIns="0" bIns="0">
            <a:noAutofit/>
          </a:bodyPr>
          <a:lstStyle/>
          <a:p>
            <a:pPr indent="0">
              <a:defRPr sz="950" b="1">
                <a:latin typeface="Calibri"/>
              </a:defRPr>
            </a:pPr>
            <a:r>
              <a:rPr dirty="0"/>
              <a:t>Κα</a:t>
            </a:r>
            <a:r>
              <a:rPr dirty="0" err="1"/>
              <a:t>τάλογος</a:t>
            </a:r>
            <a:r>
              <a:rPr dirty="0"/>
              <a:t> α</a:t>
            </a:r>
            <a:r>
              <a:rPr dirty="0" err="1"/>
              <a:t>λλεργιογόνων</a:t>
            </a:r>
            <a:endParaRPr dirty="0"/>
          </a:p>
        </p:txBody>
      </p:sp>
      <p:sp>
        <p:nvSpPr>
          <p:cNvPr id="10" name="Прямоугольник 9">
            <a:extLst>
              <a:ext uri="{FF2B5EF4-FFF2-40B4-BE49-F238E27FC236}">
                <a16:creationId xmlns:a16="http://schemas.microsoft.com/office/drawing/2014/main" id="{0938DBD7-ADC9-41CB-9154-F9732696BEB6}"/>
              </a:ext>
            </a:extLst>
          </p:cNvPr>
          <p:cNvSpPr/>
          <p:nvPr/>
        </p:nvSpPr>
        <p:spPr>
          <a:xfrm>
            <a:off x="10528985" y="2738040"/>
            <a:ext cx="1336040" cy="195580"/>
          </a:xfrm>
          <a:prstGeom prst="rect">
            <a:avLst/>
          </a:prstGeom>
          <a:noFill/>
        </p:spPr>
        <p:txBody>
          <a:bodyPr wrap="none" lIns="0" tIns="0" rIns="0" bIns="0">
            <a:noAutofit/>
          </a:bodyPr>
          <a:lstStyle/>
          <a:p>
            <a:pPr indent="0">
              <a:defRPr sz="950" b="1">
                <a:latin typeface="Calibri"/>
              </a:defRPr>
            </a:pPr>
            <a:r>
              <a:rPr dirty="0" err="1"/>
              <a:t>Χώρ</a:t>
            </a:r>
            <a:r>
              <a:rPr dirty="0"/>
              <a:t>α ή τόπος προέλευσης</a:t>
            </a:r>
          </a:p>
        </p:txBody>
      </p:sp>
      <p:sp>
        <p:nvSpPr>
          <p:cNvPr id="11" name="Прямоугольник 10">
            <a:extLst>
              <a:ext uri="{FF2B5EF4-FFF2-40B4-BE49-F238E27FC236}">
                <a16:creationId xmlns:a16="http://schemas.microsoft.com/office/drawing/2014/main" id="{825CE917-B30A-40A7-A639-271B43CC4114}"/>
              </a:ext>
            </a:extLst>
          </p:cNvPr>
          <p:cNvSpPr/>
          <p:nvPr/>
        </p:nvSpPr>
        <p:spPr>
          <a:xfrm>
            <a:off x="9268460" y="3147415"/>
            <a:ext cx="1216660" cy="309880"/>
          </a:xfrm>
          <a:prstGeom prst="rect">
            <a:avLst/>
          </a:prstGeom>
          <a:noFill/>
        </p:spPr>
        <p:txBody>
          <a:bodyPr lIns="0" tIns="0" rIns="0" bIns="0">
            <a:noAutofit/>
          </a:bodyPr>
          <a:lstStyle/>
          <a:p>
            <a:pPr indent="0" algn="ctr">
              <a:defRPr sz="950" b="1">
                <a:latin typeface="Calibri"/>
              </a:defRPr>
            </a:pPr>
            <a:r>
              <a:rPr dirty="0" err="1"/>
              <a:t>Μέθοδος</a:t>
            </a:r>
            <a:r>
              <a:rPr dirty="0"/>
              <a:t> παρα</a:t>
            </a:r>
            <a:r>
              <a:rPr dirty="0" err="1"/>
              <a:t>σκευής</a:t>
            </a:r>
            <a:r>
              <a:rPr dirty="0"/>
              <a:t> </a:t>
            </a:r>
            <a:r>
              <a:rPr dirty="0" err="1"/>
              <a:t>γι</a:t>
            </a:r>
            <a:r>
              <a:rPr dirty="0"/>
              <a:t>α κατανάλωση</a:t>
            </a:r>
          </a:p>
        </p:txBody>
      </p:sp>
      <p:sp>
        <p:nvSpPr>
          <p:cNvPr id="12" name="Прямоугольник 11">
            <a:extLst>
              <a:ext uri="{FF2B5EF4-FFF2-40B4-BE49-F238E27FC236}">
                <a16:creationId xmlns:a16="http://schemas.microsoft.com/office/drawing/2014/main" id="{9E024B3E-674D-465D-A500-AD5B96EBE1F3}"/>
              </a:ext>
            </a:extLst>
          </p:cNvPr>
          <p:cNvSpPr/>
          <p:nvPr/>
        </p:nvSpPr>
        <p:spPr>
          <a:xfrm>
            <a:off x="7827808" y="3828026"/>
            <a:ext cx="1026160" cy="203200"/>
          </a:xfrm>
          <a:prstGeom prst="rect">
            <a:avLst/>
          </a:prstGeom>
          <a:noFill/>
        </p:spPr>
        <p:txBody>
          <a:bodyPr wrap="none" lIns="0" tIns="0" rIns="0" bIns="0">
            <a:noAutofit/>
          </a:bodyPr>
          <a:lstStyle/>
          <a:p>
            <a:pPr indent="0">
              <a:defRPr sz="950" b="1">
                <a:latin typeface="Calibri"/>
              </a:defRPr>
            </a:pPr>
            <a:r>
              <a:rPr dirty="0" err="1"/>
              <a:t>Συνθήκες</a:t>
            </a:r>
            <a:r>
              <a:rPr dirty="0"/>
              <a:t> απ</a:t>
            </a:r>
            <a:r>
              <a:rPr dirty="0" err="1"/>
              <a:t>οθήκευσης</a:t>
            </a:r>
            <a:endParaRPr dirty="0"/>
          </a:p>
        </p:txBody>
      </p:sp>
      <p:sp>
        <p:nvSpPr>
          <p:cNvPr id="13" name="Прямоугольник 12">
            <a:extLst>
              <a:ext uri="{FF2B5EF4-FFF2-40B4-BE49-F238E27FC236}">
                <a16:creationId xmlns:a16="http://schemas.microsoft.com/office/drawing/2014/main" id="{837F6B1F-8B58-4B12-9D61-E86FAAC18677}"/>
              </a:ext>
            </a:extLst>
          </p:cNvPr>
          <p:cNvSpPr/>
          <p:nvPr/>
        </p:nvSpPr>
        <p:spPr>
          <a:xfrm>
            <a:off x="9268460" y="4297680"/>
            <a:ext cx="977900" cy="177800"/>
          </a:xfrm>
          <a:prstGeom prst="rect">
            <a:avLst/>
          </a:prstGeom>
          <a:noFill/>
        </p:spPr>
        <p:txBody>
          <a:bodyPr wrap="none" lIns="0" tIns="0" rIns="0" bIns="0">
            <a:noAutofit/>
          </a:bodyPr>
          <a:lstStyle/>
          <a:p>
            <a:pPr indent="0">
              <a:defRPr sz="950" b="1">
                <a:latin typeface="Calibri"/>
              </a:defRPr>
            </a:pPr>
            <a:r>
              <a:t>Πληροφορίες για ΓΤΟ</a:t>
            </a:r>
          </a:p>
        </p:txBody>
      </p:sp>
      <p:sp>
        <p:nvSpPr>
          <p:cNvPr id="14" name="Прямоугольник 13">
            <a:extLst>
              <a:ext uri="{FF2B5EF4-FFF2-40B4-BE49-F238E27FC236}">
                <a16:creationId xmlns:a16="http://schemas.microsoft.com/office/drawing/2014/main" id="{CDAAD14B-1021-42F3-857D-EAD5AC3CBE6D}"/>
              </a:ext>
            </a:extLst>
          </p:cNvPr>
          <p:cNvSpPr/>
          <p:nvPr/>
        </p:nvSpPr>
        <p:spPr>
          <a:xfrm>
            <a:off x="10246360" y="3817362"/>
            <a:ext cx="1676400" cy="261620"/>
          </a:xfrm>
          <a:prstGeom prst="rect">
            <a:avLst/>
          </a:prstGeom>
          <a:noFill/>
        </p:spPr>
        <p:txBody>
          <a:bodyPr lIns="0" tIns="0" rIns="0" bIns="0">
            <a:noAutofit/>
          </a:bodyPr>
          <a:lstStyle/>
          <a:p>
            <a:pPr indent="0" algn="ctr">
              <a:lnSpc>
                <a:spcPct val="105000"/>
              </a:lnSpc>
              <a:defRPr sz="800" b="1">
                <a:latin typeface="Calibri"/>
              </a:defRPr>
            </a:pPr>
            <a:r>
              <a:rPr dirty="0"/>
              <a:t>ΠΟΣΟΤΗΤΑ ΠΡΟΪΟΝΤΟΣ </a:t>
            </a:r>
            <a:r>
              <a:rPr dirty="0" err="1"/>
              <a:t>Βάρος</a:t>
            </a:r>
            <a:r>
              <a:rPr dirty="0"/>
              <a:t>, </a:t>
            </a:r>
            <a:r>
              <a:rPr dirty="0" err="1"/>
              <a:t>όγκος</a:t>
            </a:r>
            <a:r>
              <a:rPr dirty="0"/>
              <a:t> ή α</a:t>
            </a:r>
            <a:r>
              <a:rPr dirty="0" err="1"/>
              <a:t>ριθμός</a:t>
            </a:r>
            <a:r>
              <a:rPr dirty="0"/>
              <a:t> </a:t>
            </a:r>
            <a:r>
              <a:rPr dirty="0" err="1"/>
              <a:t>τεμ</a:t>
            </a:r>
            <a:r>
              <a:rPr dirty="0"/>
              <a:t>αχίων</a:t>
            </a:r>
          </a:p>
        </p:txBody>
      </p:sp>
      <p:sp>
        <p:nvSpPr>
          <p:cNvPr id="15" name="Прямоугольник 14">
            <a:extLst>
              <a:ext uri="{FF2B5EF4-FFF2-40B4-BE49-F238E27FC236}">
                <a16:creationId xmlns:a16="http://schemas.microsoft.com/office/drawing/2014/main" id="{4AC18C80-7A80-4524-B2BA-FBF2820E330B}"/>
              </a:ext>
            </a:extLst>
          </p:cNvPr>
          <p:cNvSpPr/>
          <p:nvPr/>
        </p:nvSpPr>
        <p:spPr>
          <a:xfrm>
            <a:off x="7797800" y="5260340"/>
            <a:ext cx="1376680" cy="454660"/>
          </a:xfrm>
          <a:prstGeom prst="rect">
            <a:avLst/>
          </a:prstGeom>
          <a:noFill/>
        </p:spPr>
        <p:txBody>
          <a:bodyPr lIns="0" tIns="0" rIns="0" bIns="0">
            <a:noAutofit/>
          </a:bodyPr>
          <a:lstStyle/>
          <a:p>
            <a:pPr indent="0" algn="ctr">
              <a:defRPr b="1">
                <a:latin typeface="Calibri"/>
              </a:defRPr>
            </a:pPr>
            <a:r>
              <a:rPr sz="950"/>
              <a:t>Διατροφική αξία </a:t>
            </a:r>
            <a:r>
              <a:rPr sz="800"/>
              <a:t>(ενεργειακή αξία, ποσότητα λιπαρών, σακχάρων, πρωτεϊνών)</a:t>
            </a:r>
          </a:p>
        </p:txBody>
      </p:sp>
      <p:sp>
        <p:nvSpPr>
          <p:cNvPr id="16" name="Прямоугольник 15">
            <a:extLst>
              <a:ext uri="{FF2B5EF4-FFF2-40B4-BE49-F238E27FC236}">
                <a16:creationId xmlns:a16="http://schemas.microsoft.com/office/drawing/2014/main" id="{51F7B149-D158-411D-B115-09BCB23DF8F9}"/>
              </a:ext>
            </a:extLst>
          </p:cNvPr>
          <p:cNvSpPr/>
          <p:nvPr/>
        </p:nvSpPr>
        <p:spPr>
          <a:xfrm>
            <a:off x="9204960" y="5486400"/>
            <a:ext cx="1473200" cy="335280"/>
          </a:xfrm>
          <a:prstGeom prst="rect">
            <a:avLst/>
          </a:prstGeom>
          <a:noFill/>
        </p:spPr>
        <p:txBody>
          <a:bodyPr lIns="0" tIns="0" rIns="0" bIns="0">
            <a:noAutofit/>
          </a:bodyPr>
          <a:lstStyle/>
          <a:p>
            <a:pPr indent="0" algn="ctr">
              <a:lnSpc>
                <a:spcPct val="97000"/>
              </a:lnSpc>
              <a:defRPr sz="950" b="1">
                <a:latin typeface="Calibri"/>
              </a:defRPr>
            </a:pPr>
            <a:r>
              <a:rPr dirty="0" err="1"/>
              <a:t>Πληροφορίες</a:t>
            </a:r>
            <a:r>
              <a:rPr dirty="0"/>
              <a:t> </a:t>
            </a:r>
            <a:r>
              <a:rPr dirty="0" err="1"/>
              <a:t>γι</a:t>
            </a:r>
            <a:r>
              <a:rPr dirty="0"/>
              <a:t>α τη συμμόρφωση με τα πρότυπα ασφαλείας για βρέφη</a:t>
            </a:r>
          </a:p>
        </p:txBody>
      </p:sp>
      <p:sp>
        <p:nvSpPr>
          <p:cNvPr id="17" name="Прямоугольник 16">
            <a:extLst>
              <a:ext uri="{FF2B5EF4-FFF2-40B4-BE49-F238E27FC236}">
                <a16:creationId xmlns:a16="http://schemas.microsoft.com/office/drawing/2014/main" id="{E822D0DD-A068-4D87-A5E3-708508E53BFA}"/>
              </a:ext>
            </a:extLst>
          </p:cNvPr>
          <p:cNvSpPr/>
          <p:nvPr/>
        </p:nvSpPr>
        <p:spPr>
          <a:xfrm>
            <a:off x="10510520" y="5047943"/>
            <a:ext cx="1529080" cy="452120"/>
          </a:xfrm>
          <a:prstGeom prst="rect">
            <a:avLst/>
          </a:prstGeom>
          <a:noFill/>
        </p:spPr>
        <p:txBody>
          <a:bodyPr lIns="0" tIns="0" rIns="0" bIns="0">
            <a:noAutofit/>
          </a:bodyPr>
          <a:lstStyle/>
          <a:p>
            <a:pPr indent="0">
              <a:lnSpc>
                <a:spcPct val="92000"/>
              </a:lnSpc>
              <a:defRPr sz="850" i="1">
                <a:latin typeface="Arial"/>
              </a:defRPr>
            </a:pPr>
            <a:r>
              <a:rPr dirty="0" err="1">
                <a:latin typeface="Calibri" panose="020F0502020204030204" pitchFamily="34" charset="0"/>
                <a:cs typeface="Calibri" panose="020F0502020204030204" pitchFamily="34" charset="0"/>
              </a:rPr>
              <a:t>Ονομ</a:t>
            </a:r>
            <a:r>
              <a:rPr dirty="0">
                <a:latin typeface="Calibri" panose="020F0502020204030204" pitchFamily="34" charset="0"/>
                <a:cs typeface="Calibri" panose="020F0502020204030204" pitchFamily="34" charset="0"/>
              </a:rPr>
              <a:t>ασία και κωδικός παρτίδας για την ταυτοποίηση του παραγωγού</a:t>
            </a:r>
          </a:p>
          <a:p>
            <a:endParaRPr lang="en-US" sz="850" dirty="0">
              <a:latin typeface="Calibri" panose="020F0502020204030204" pitchFamily="34" charset="0"/>
              <a:cs typeface="Calibri" panose="020F0502020204030204" pitchFamily="34" charset="0"/>
            </a:endParaRPr>
          </a:p>
        </p:txBody>
      </p:sp>
      <p:sp>
        <p:nvSpPr>
          <p:cNvPr id="18" name="Прямоугольник 17">
            <a:extLst>
              <a:ext uri="{FF2B5EF4-FFF2-40B4-BE49-F238E27FC236}">
                <a16:creationId xmlns:a16="http://schemas.microsoft.com/office/drawing/2014/main" id="{9E332416-0903-4A1E-8BCB-5E1D560A150A}"/>
              </a:ext>
            </a:extLst>
          </p:cNvPr>
          <p:cNvSpPr/>
          <p:nvPr/>
        </p:nvSpPr>
        <p:spPr>
          <a:xfrm>
            <a:off x="7686040" y="6253480"/>
            <a:ext cx="746760" cy="116840"/>
          </a:xfrm>
          <a:prstGeom prst="rect">
            <a:avLst/>
          </a:prstGeom>
          <a:noFill/>
        </p:spPr>
        <p:txBody>
          <a:bodyPr wrap="none" lIns="0" tIns="0" rIns="0" bIns="0">
            <a:noAutofit/>
          </a:bodyPr>
          <a:lstStyle/>
          <a:p>
            <a:pPr indent="0">
              <a:defRPr sz="400" i="1">
                <a:solidFill>
                  <a:srgbClr val="444243"/>
                </a:solidFill>
                <a:latin typeface="Arial"/>
              </a:defRPr>
            </a:pPr>
            <a:r>
              <a:t>Δημιουργός: Δρ. Anna Ogrodowczyk</a:t>
            </a:r>
          </a:p>
        </p:txBody>
      </p:sp>
      <p:sp>
        <p:nvSpPr>
          <p:cNvPr id="19" name="TextBox 18">
            <a:extLst>
              <a:ext uri="{FF2B5EF4-FFF2-40B4-BE49-F238E27FC236}">
                <a16:creationId xmlns:a16="http://schemas.microsoft.com/office/drawing/2014/main" id="{A38EE6A5-51B9-433A-8B6B-62C383726FD3}"/>
              </a:ext>
            </a:extLst>
          </p:cNvPr>
          <p:cNvSpPr txBox="1"/>
          <p:nvPr/>
        </p:nvSpPr>
        <p:spPr>
          <a:xfrm>
            <a:off x="7797800" y="567383"/>
            <a:ext cx="4180232" cy="461665"/>
          </a:xfrm>
          <a:prstGeom prst="rect">
            <a:avLst/>
          </a:prstGeom>
          <a:noFill/>
        </p:spPr>
        <p:txBody>
          <a:bodyPr wrap="square">
            <a:spAutoFit/>
          </a:bodyPr>
          <a:lstStyle/>
          <a:p>
            <a:pPr algn="ctr">
              <a:defRPr sz="2400" b="1">
                <a:solidFill>
                  <a:srgbClr val="FFC000"/>
                </a:solidFill>
              </a:defRPr>
            </a:pPr>
            <a:r>
              <a:rPr dirty="0"/>
              <a:t>ΕΤΙΚ</a:t>
            </a:r>
            <a:r>
              <a:rPr lang="el-GR" dirty="0"/>
              <a:t>Ε</a:t>
            </a:r>
            <a:r>
              <a:rPr dirty="0"/>
              <a:t>ΤΕΣ ΤΡΟΦ</a:t>
            </a:r>
            <a:r>
              <a:rPr lang="el-GR" dirty="0"/>
              <a:t>Ι</a:t>
            </a:r>
            <a:r>
              <a:rPr dirty="0"/>
              <a:t>ΜΩΝ</a:t>
            </a:r>
            <a:endParaRPr lang="ru-RU" sz="2400" b="1" dirty="0">
              <a:solidFill>
                <a:srgbClr val="FFC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pic>
        <p:nvPicPr>
          <p:cNvPr id="183" name="Google Shape;183;g1197edcba48_0_72"/>
          <p:cNvPicPr preferRelativeResize="0"/>
          <p:nvPr/>
        </p:nvPicPr>
        <p:blipFill rotWithShape="1">
          <a:blip r:embed="rId3">
            <a:alphaModFix/>
          </a:blip>
          <a:srcRect/>
          <a:stretch/>
        </p:blipFill>
        <p:spPr>
          <a:xfrm>
            <a:off x="5906186" y="1398300"/>
            <a:ext cx="4844642" cy="4693601"/>
          </a:xfrm>
          <a:prstGeom prst="rect">
            <a:avLst/>
          </a:prstGeom>
          <a:noFill/>
          <a:ln>
            <a:noFill/>
          </a:ln>
        </p:spPr>
      </p:pic>
      <p:sp>
        <p:nvSpPr>
          <p:cNvPr id="180" name="Google Shape;180;g1197edcba48_0_72"/>
          <p:cNvSpPr txBox="1">
            <a:spLocks noGrp="1"/>
          </p:cNvSpPr>
          <p:nvPr>
            <p:ph type="body" idx="1"/>
          </p:nvPr>
        </p:nvSpPr>
        <p:spPr>
          <a:xfrm>
            <a:off x="68293" y="611094"/>
            <a:ext cx="8918036" cy="432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3600" b="1"/>
            </a:pPr>
            <a:r>
              <a:rPr sz="2800" dirty="0" err="1"/>
              <a:t>Ονομ</a:t>
            </a:r>
            <a:r>
              <a:rPr sz="2800" dirty="0"/>
              <a:t>ασία προϊόντος </a:t>
            </a:r>
            <a:r>
              <a:rPr lang="en-GB" sz="2800" dirty="0"/>
              <a:t>vs</a:t>
            </a:r>
            <a:r>
              <a:rPr sz="2800" dirty="0"/>
              <a:t> Ονομασία τρόφιμου: </a:t>
            </a:r>
            <a:endParaRPr sz="2800" b="1" dirty="0"/>
          </a:p>
        </p:txBody>
      </p:sp>
      <p:sp>
        <p:nvSpPr>
          <p:cNvPr id="181" name="Google Shape;181;g1197edcba48_0_72"/>
          <p:cNvSpPr txBox="1"/>
          <p:nvPr/>
        </p:nvSpPr>
        <p:spPr>
          <a:xfrm>
            <a:off x="756849" y="1398300"/>
            <a:ext cx="5024053" cy="4801284"/>
          </a:xfrm>
          <a:prstGeom prst="rect">
            <a:avLst/>
          </a:prstGeom>
          <a:noFill/>
          <a:ln>
            <a:noFill/>
          </a:ln>
        </p:spPr>
        <p:txBody>
          <a:bodyPr spcFirstLastPara="1" wrap="square" lIns="91425" tIns="91425" rIns="91425" bIns="91425" anchor="t" anchorCtr="0">
            <a:spAutoFit/>
          </a:bodyPr>
          <a:lstStyle/>
          <a:p>
            <a:pPr marL="457200" marR="0" lvl="0" indent="-406400" algn="l" rtl="0">
              <a:lnSpc>
                <a:spcPct val="150000"/>
              </a:lnSpc>
              <a:spcBef>
                <a:spcPts val="0"/>
              </a:spcBef>
              <a:spcAft>
                <a:spcPts val="0"/>
              </a:spcAft>
              <a:buClr>
                <a:srgbClr val="000000"/>
              </a:buClr>
              <a:buSzPts val="2800"/>
              <a:buFont typeface="Arial"/>
              <a:buChar char="●"/>
              <a:defRPr sz="2800">
                <a:solidFill>
                  <a:srgbClr val="000000"/>
                </a:solidFill>
                <a:latin typeface="Arial"/>
                <a:ea typeface="Arial"/>
                <a:cs typeface="Arial"/>
                <a:sym typeface="Arial"/>
              </a:defRPr>
            </a:pPr>
            <a:r>
              <a:rPr sz="2000" dirty="0" err="1"/>
              <a:t>Ονομ</a:t>
            </a:r>
            <a:r>
              <a:rPr sz="2000" dirty="0"/>
              <a:t>ασία του προϊόντος: εμπορική ονομασία που δίνεται στο τρόφιμο από τον </a:t>
            </a:r>
            <a:r>
              <a:rPr sz="2000" dirty="0">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0"/>
                  </a:ext>
                </a:extLst>
              </a:rPr>
              <a:t>παρασκευαστή</a:t>
            </a:r>
            <a:r>
              <a:rPr sz="2000" dirty="0"/>
              <a:t> για σκοπούς προώθησης. </a:t>
            </a:r>
            <a:r>
              <a:rPr sz="2000" dirty="0" err="1"/>
              <a:t>Αυτή</a:t>
            </a:r>
            <a:r>
              <a:rPr sz="2000" dirty="0"/>
              <a:t> η </a:t>
            </a:r>
            <a:r>
              <a:rPr sz="2000" dirty="0" err="1"/>
              <a:t>ονομ</a:t>
            </a:r>
            <a:r>
              <a:rPr sz="2000" dirty="0"/>
              <a:t>ασία δεν αντιπροσωπεύει απαραίτητα τη σύνθεση του προϊόντος και μπορεί να είναι μια φανταστική ονομασία</a:t>
            </a:r>
            <a:r>
              <a:rPr lang="el-GR" sz="2000" dirty="0"/>
              <a:t> (παράδειγμα στο πλάι)</a:t>
            </a:r>
            <a:r>
              <a:rPr sz="2000" dirty="0"/>
              <a:t> </a:t>
            </a:r>
            <a:endParaRPr sz="2000" b="0" i="0" u="none" strike="noStrike" cap="none" dirty="0">
              <a:solidFill>
                <a:srgbClr val="000000"/>
              </a:solidFill>
              <a:sym typeface="Arial"/>
            </a:endParaRPr>
          </a:p>
          <a:p>
            <a:pPr marL="457200" marR="0" lvl="0" indent="-406400" algn="l" rtl="0">
              <a:lnSpc>
                <a:spcPct val="150000"/>
              </a:lnSpc>
              <a:spcBef>
                <a:spcPts val="0"/>
              </a:spcBef>
              <a:spcAft>
                <a:spcPts val="0"/>
              </a:spcAft>
              <a:buClr>
                <a:srgbClr val="000000"/>
              </a:buClr>
              <a:buSzPts val="2800"/>
              <a:buFont typeface="Arial"/>
              <a:buChar char="●"/>
              <a:defRPr sz="2800">
                <a:solidFill>
                  <a:srgbClr val="000000"/>
                </a:solidFill>
                <a:latin typeface="Arial"/>
                <a:ea typeface="Arial"/>
                <a:cs typeface="Arial"/>
                <a:sym typeface="Arial"/>
              </a:defRPr>
            </a:pPr>
            <a:r>
              <a:rPr sz="2000" dirty="0" err="1"/>
              <a:t>Ονομ</a:t>
            </a:r>
            <a:r>
              <a:rPr sz="2000" dirty="0"/>
              <a:t>ασία τρόφιμου: Περιγράφει τη</a:t>
            </a:r>
            <a:r>
              <a:rPr lang="en-GB" sz="2000" dirty="0"/>
              <a:t> </a:t>
            </a:r>
            <a:r>
              <a:rPr lang="el-GR" sz="2000" dirty="0"/>
              <a:t>φύση</a:t>
            </a:r>
            <a:r>
              <a:rPr sz="2000" dirty="0"/>
              <a:t> του προϊόντος </a:t>
            </a:r>
            <a:endParaRPr sz="2000" b="0" i="0" u="none" strike="noStrike" cap="none" dirty="0">
              <a:solidFill>
                <a:srgbClr val="000000"/>
              </a:solidFill>
              <a:sym typeface="Arial"/>
            </a:endParaRPr>
          </a:p>
        </p:txBody>
      </p:sp>
      <p:pic>
        <p:nvPicPr>
          <p:cNvPr id="182" name="Google Shape;182;g1197edcba48_0_72"/>
          <p:cNvPicPr preferRelativeResize="0"/>
          <p:nvPr/>
        </p:nvPicPr>
        <p:blipFill rotWithShape="1">
          <a:blip r:embed="rId3">
            <a:alphaModFix/>
          </a:blip>
          <a:srcRect/>
          <a:stretch/>
        </p:blipFill>
        <p:spPr>
          <a:xfrm>
            <a:off x="9507949" y="4179100"/>
            <a:ext cx="2016157" cy="1953300"/>
          </a:xfrm>
          <a:prstGeom prst="rect">
            <a:avLst/>
          </a:prstGeom>
          <a:noFill/>
          <a:ln>
            <a:noFill/>
          </a:ln>
        </p:spPr>
      </p:pic>
      <p:sp>
        <p:nvSpPr>
          <p:cNvPr id="184" name="Google Shape;184;g1197edcba48_0_72"/>
          <p:cNvSpPr/>
          <p:nvPr/>
        </p:nvSpPr>
        <p:spPr>
          <a:xfrm>
            <a:off x="6376405" y="5285467"/>
            <a:ext cx="1563753" cy="748500"/>
          </a:xfrm>
          <a:prstGeom prst="rect">
            <a:avLst/>
          </a:prstGeom>
          <a:noFill/>
          <a:ln w="1143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100" b="0" i="0" u="none" strike="noStrike" cap="none">
              <a:solidFill>
                <a:srgbClr val="000000"/>
              </a:solidFill>
              <a:latin typeface="Arial"/>
              <a:ea typeface="Arial"/>
              <a:cs typeface="Arial"/>
              <a:sym typeface="Arial"/>
            </a:endParaRPr>
          </a:p>
        </p:txBody>
      </p:sp>
      <p:sp>
        <p:nvSpPr>
          <p:cNvPr id="185" name="Google Shape;185;g1197edcba48_0_72"/>
          <p:cNvSpPr/>
          <p:nvPr/>
        </p:nvSpPr>
        <p:spPr>
          <a:xfrm>
            <a:off x="7276612" y="2323885"/>
            <a:ext cx="2103790" cy="1374300"/>
          </a:xfrm>
          <a:prstGeom prst="rect">
            <a:avLst/>
          </a:prstGeom>
          <a:noFill/>
          <a:ln w="1143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85"/>
                                        </p:tgtEl>
                                        <p:attrNameLst>
                                          <p:attrName>style.visibility</p:attrName>
                                        </p:attrNameLst>
                                      </p:cBhvr>
                                      <p:to>
                                        <p:strVal val="visible"/>
                                      </p:to>
                                    </p:set>
                                    <p:animEffect transition="in" filter="fade">
                                      <p:cBhvr>
                                        <p:cTn id="11" dur="1000"/>
                                        <p:tgtEl>
                                          <p:spTgt spid="185"/>
                                        </p:tgtEl>
                                      </p:cBhvr>
                                    </p:animEffect>
                                  </p:childTnLst>
                                </p:cTn>
                              </p:par>
                              <p:par>
                                <p:cTn id="12" presetID="1" presetClass="entr" presetSubtype="0" fill="hold" nodeType="withEffect">
                                  <p:stCondLst>
                                    <p:cond delay="0"/>
                                  </p:stCondLst>
                                  <p:childTnLst>
                                    <p:set>
                                      <p:cBhvr>
                                        <p:cTn id="13" dur="1" fill="hold">
                                          <p:stCondLst>
                                            <p:cond delay="0"/>
                                          </p:stCondLst>
                                        </p:cTn>
                                        <p:tgtEl>
                                          <p:spTgt spid="18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g12b04ce3b57_0_0"/>
          <p:cNvSpPr txBox="1">
            <a:spLocks noGrp="1"/>
          </p:cNvSpPr>
          <p:nvPr>
            <p:ph type="body" idx="1"/>
          </p:nvPr>
        </p:nvSpPr>
        <p:spPr>
          <a:xfrm>
            <a:off x="155575" y="614825"/>
            <a:ext cx="5449200" cy="684586"/>
          </a:xfrm>
          <a:prstGeom prst="rect">
            <a:avLst/>
          </a:prstGeom>
          <a:noFill/>
          <a:ln>
            <a:noFill/>
          </a:ln>
        </p:spPr>
        <p:txBody>
          <a:bodyPr spcFirstLastPara="1" wrap="square" lIns="91425" tIns="45700" rIns="91425" bIns="45700" anchor="t" anchorCtr="0">
            <a:noAutofit/>
          </a:bodyPr>
          <a:lstStyle/>
          <a:p>
            <a:pPr marL="0" lvl="0" indent="0" algn="ctr" rtl="1">
              <a:lnSpc>
                <a:spcPct val="100000"/>
              </a:lnSpc>
              <a:spcBef>
                <a:spcPts val="0"/>
              </a:spcBef>
              <a:spcAft>
                <a:spcPts val="0"/>
              </a:spcAft>
              <a:buClr>
                <a:schemeClr val="dk2"/>
              </a:buClr>
              <a:buSzPts val="3200"/>
              <a:buNone/>
              <a:defRPr sz="3600" b="1"/>
            </a:pPr>
            <a:r>
              <a:rPr lang="el-GR" dirty="0"/>
              <a:t>Κατάλογος</a:t>
            </a:r>
            <a:r>
              <a:rPr dirty="0"/>
              <a:t> συστατικών</a:t>
            </a:r>
            <a:endParaRPr dirty="0">
              <a:sym typeface="Calibri"/>
            </a:endParaRPr>
          </a:p>
          <a:p>
            <a:pPr marL="0" lvl="0" indent="0" algn="ctr" rtl="1">
              <a:lnSpc>
                <a:spcPct val="100000"/>
              </a:lnSpc>
              <a:spcBef>
                <a:spcPts val="0"/>
              </a:spcBef>
              <a:spcAft>
                <a:spcPts val="0"/>
              </a:spcAft>
              <a:buClr>
                <a:schemeClr val="dk2"/>
              </a:buClr>
              <a:buSzPts val="4000"/>
              <a:buNone/>
            </a:pPr>
            <a:endParaRPr b="1" dirty="0">
              <a:sym typeface="Calibri"/>
            </a:endParaRPr>
          </a:p>
          <a:p>
            <a:pPr marL="0" lvl="0" indent="0" algn="ctr" rtl="0">
              <a:lnSpc>
                <a:spcPct val="100000"/>
              </a:lnSpc>
              <a:spcBef>
                <a:spcPts val="0"/>
              </a:spcBef>
              <a:spcAft>
                <a:spcPts val="0"/>
              </a:spcAft>
              <a:buClr>
                <a:schemeClr val="dk2"/>
              </a:buClr>
              <a:buSzPts val="3600"/>
              <a:buNone/>
            </a:pPr>
            <a:endParaRPr b="1" dirty="0"/>
          </a:p>
        </p:txBody>
      </p:sp>
      <p:sp>
        <p:nvSpPr>
          <p:cNvPr id="191" name="Google Shape;191;g12b04ce3b57_0_0"/>
          <p:cNvSpPr txBox="1">
            <a:spLocks noGrp="1"/>
          </p:cNvSpPr>
          <p:nvPr>
            <p:ph type="body" idx="2"/>
          </p:nvPr>
        </p:nvSpPr>
        <p:spPr>
          <a:xfrm>
            <a:off x="527050" y="3065142"/>
            <a:ext cx="11364300" cy="3100200"/>
          </a:xfrm>
          <a:prstGeom prst="rect">
            <a:avLst/>
          </a:prstGeom>
          <a:noFill/>
          <a:ln>
            <a:noFill/>
          </a:ln>
        </p:spPr>
        <p:txBody>
          <a:bodyPr spcFirstLastPara="1" wrap="square" lIns="91425" tIns="45700" rIns="91425" bIns="45700" anchor="t" anchorCtr="0">
            <a:noAutofit/>
          </a:bodyPr>
          <a:lstStyle/>
          <a:p>
            <a:pPr marL="180975" lvl="0" indent="-180975" algn="l" rtl="0">
              <a:lnSpc>
                <a:spcPct val="113000"/>
              </a:lnSpc>
              <a:spcBef>
                <a:spcPts val="0"/>
              </a:spcBef>
              <a:spcAft>
                <a:spcPts val="0"/>
              </a:spcAft>
              <a:buSzPts val="2800"/>
              <a:buFont typeface="Noto Sans Symbols"/>
              <a:buChar char="✔"/>
              <a:defRPr sz="2800"/>
            </a:pPr>
            <a:r>
              <a:rPr lang="el-GR" sz="2400" dirty="0"/>
              <a:t>Ο κατάλογος </a:t>
            </a:r>
            <a:r>
              <a:rPr sz="2400" dirty="0"/>
              <a:t>π</a:t>
            </a:r>
            <a:r>
              <a:rPr sz="2400" dirty="0" err="1"/>
              <a:t>εριλ</a:t>
            </a:r>
            <a:r>
              <a:rPr sz="2400" dirty="0"/>
              <a:t>αμβάνει όλα τα συστατικά του προϊόντος</a:t>
            </a:r>
          </a:p>
          <a:p>
            <a:pPr marL="180975" lvl="0" indent="-180975" algn="l" rtl="0">
              <a:lnSpc>
                <a:spcPct val="113000"/>
              </a:lnSpc>
              <a:spcBef>
                <a:spcPts val="0"/>
              </a:spcBef>
              <a:spcAft>
                <a:spcPts val="0"/>
              </a:spcAft>
              <a:buSzPts val="2800"/>
              <a:buChar char="✔"/>
              <a:defRPr sz="2800"/>
            </a:pPr>
            <a:r>
              <a:rPr lang="el-GR" sz="2400" dirty="0"/>
              <a:t>Ο κατάλογος </a:t>
            </a:r>
            <a:r>
              <a:rPr sz="2400" dirty="0" err="1"/>
              <a:t>είν</a:t>
            </a:r>
            <a:r>
              <a:rPr sz="2400" dirty="0"/>
              <a:t>αι οργανωμέν</a:t>
            </a:r>
            <a:r>
              <a:rPr lang="el-GR" sz="2400" dirty="0"/>
              <a:t>ος</a:t>
            </a:r>
            <a:r>
              <a:rPr sz="2400" dirty="0"/>
              <a:t> με φθίνουσα σειρά: Το πρώτο συστατικό </a:t>
            </a:r>
            <a:r>
              <a:rPr lang="el-GR" sz="2400" dirty="0"/>
              <a:t>εμπεριέχεται στον προϊόν με τη μεγαλύτερη</a:t>
            </a:r>
            <a:r>
              <a:rPr sz="2400" dirty="0"/>
              <a:t> ποσότητα και ούτω καθεξής</a:t>
            </a:r>
          </a:p>
          <a:p>
            <a:pPr marL="180975" lvl="0" indent="-180975" algn="l" rtl="0">
              <a:lnSpc>
                <a:spcPct val="113000"/>
              </a:lnSpc>
              <a:spcBef>
                <a:spcPts val="0"/>
              </a:spcBef>
              <a:spcAft>
                <a:spcPts val="0"/>
              </a:spcAft>
              <a:buSzPts val="2800"/>
              <a:buFont typeface="Noto Sans Symbols"/>
              <a:buChar char="✔"/>
              <a:defRPr sz="2800"/>
            </a:pPr>
            <a:r>
              <a:rPr sz="2400" dirty="0" err="1"/>
              <a:t>Εάν</a:t>
            </a:r>
            <a:r>
              <a:rPr sz="2400" dirty="0"/>
              <a:t> </a:t>
            </a:r>
            <a:r>
              <a:rPr lang="el-GR" sz="2400" dirty="0"/>
              <a:t>η ονομασία </a:t>
            </a:r>
            <a:r>
              <a:rPr sz="2400" dirty="0" err="1"/>
              <a:t>ενός</a:t>
            </a:r>
            <a:r>
              <a:rPr sz="2400" dirty="0"/>
              <a:t> </a:t>
            </a:r>
            <a:r>
              <a:rPr sz="2400" dirty="0" err="1"/>
              <a:t>συστ</a:t>
            </a:r>
            <a:r>
              <a:rPr sz="2400" dirty="0"/>
              <a:t>ατικού </a:t>
            </a:r>
            <a:r>
              <a:rPr lang="el-GR" sz="2400" dirty="0"/>
              <a:t>εμφανίζεται στην ονομασία </a:t>
            </a:r>
            <a:r>
              <a:rPr sz="2400" dirty="0" err="1"/>
              <a:t>του</a:t>
            </a:r>
            <a:r>
              <a:rPr sz="2400" dirty="0"/>
              <a:t> προϊόντος, η ποσότητά </a:t>
            </a:r>
            <a:r>
              <a:rPr sz="2400" dirty="0" err="1"/>
              <a:t>του</a:t>
            </a:r>
            <a:r>
              <a:rPr sz="2400" dirty="0"/>
              <a:t> </a:t>
            </a:r>
            <a:r>
              <a:rPr lang="el-GR" sz="2400" dirty="0"/>
              <a:t>εν λόγω συστατικού </a:t>
            </a:r>
            <a:r>
              <a:rPr sz="2400" dirty="0"/>
              <a:t>θα αναγράφεται στον κατάλογο. </a:t>
            </a:r>
            <a:r>
              <a:rPr sz="2400" dirty="0" err="1"/>
              <a:t>Γι</a:t>
            </a:r>
            <a:r>
              <a:rPr sz="2400" dirty="0"/>
              <a:t>α παράδειγμα: Ψωμί ολικής άλεσης σίκαλης</a:t>
            </a:r>
            <a:endParaRPr sz="4800" dirty="0"/>
          </a:p>
        </p:txBody>
      </p:sp>
      <p:pic>
        <p:nvPicPr>
          <p:cNvPr id="192" name="Google Shape;192;g12b04ce3b57_0_0"/>
          <p:cNvPicPr preferRelativeResize="0"/>
          <p:nvPr/>
        </p:nvPicPr>
        <p:blipFill rotWithShape="1">
          <a:blip r:embed="rId3">
            <a:alphaModFix/>
          </a:blip>
          <a:srcRect t="42591" r="24379"/>
          <a:stretch/>
        </p:blipFill>
        <p:spPr>
          <a:xfrm>
            <a:off x="5739425" y="308887"/>
            <a:ext cx="4335825" cy="24687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1"/>
                                        </p:tgtEl>
                                        <p:attrNameLst>
                                          <p:attrName>style.visibility</p:attrName>
                                        </p:attrNameLst>
                                      </p:cBhvr>
                                      <p:to>
                                        <p:strVal val="visible"/>
                                      </p:to>
                                    </p:set>
                                    <p:animEffect transition="in" filter="fade">
                                      <p:cBhvr>
                                        <p:cTn id="7" dur="1000"/>
                                        <p:tgtEl>
                                          <p:spTgt spid="1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pic>
        <p:nvPicPr>
          <p:cNvPr id="197" name="Google Shape;197;g12b04ce3b57_1_54"/>
          <p:cNvPicPr preferRelativeResize="0"/>
          <p:nvPr/>
        </p:nvPicPr>
        <p:blipFill rotWithShape="1">
          <a:blip r:embed="rId3">
            <a:alphaModFix/>
          </a:blip>
          <a:srcRect/>
          <a:stretch/>
        </p:blipFill>
        <p:spPr>
          <a:xfrm>
            <a:off x="5232550" y="1293075"/>
            <a:ext cx="6177651" cy="4633250"/>
          </a:xfrm>
          <a:prstGeom prst="rect">
            <a:avLst/>
          </a:prstGeom>
          <a:noFill/>
          <a:ln>
            <a:noFill/>
          </a:ln>
        </p:spPr>
      </p:pic>
      <p:sp>
        <p:nvSpPr>
          <p:cNvPr id="198" name="Google Shape;198;g12b04ce3b57_1_54"/>
          <p:cNvSpPr txBox="1"/>
          <p:nvPr/>
        </p:nvSpPr>
        <p:spPr>
          <a:xfrm>
            <a:off x="3449400" y="6245675"/>
            <a:ext cx="7960800" cy="369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defRPr sz="1200">
                <a:solidFill>
                  <a:srgbClr val="000000"/>
                </a:solidFill>
                <a:latin typeface="Arial"/>
                <a:ea typeface="Arial"/>
                <a:cs typeface="Arial"/>
                <a:sym typeface="Arial"/>
              </a:defRPr>
            </a:pPr>
            <a:r>
              <a:rPr u="sng"/>
              <a:t>Πηγή εικόνας</a:t>
            </a:r>
            <a:r>
              <a:t>: https://www.wikihow.com/Tell-if-Bread-Is-100-Percent-Whole-Wheat</a:t>
            </a:r>
            <a:endParaRPr sz="1200" b="0" i="0" u="none" strike="noStrike" cap="none">
              <a:solidFill>
                <a:srgbClr val="000000"/>
              </a:solidFill>
              <a:latin typeface="Arial"/>
              <a:ea typeface="Arial"/>
              <a:cs typeface="Arial"/>
              <a:sym typeface="Arial"/>
            </a:endParaRPr>
          </a:p>
        </p:txBody>
      </p:sp>
      <p:sp>
        <p:nvSpPr>
          <p:cNvPr id="199" name="Google Shape;199;g12b04ce3b57_1_54"/>
          <p:cNvSpPr txBox="1">
            <a:spLocks noGrp="1"/>
          </p:cNvSpPr>
          <p:nvPr>
            <p:ph type="body" idx="1"/>
          </p:nvPr>
        </p:nvSpPr>
        <p:spPr>
          <a:xfrm>
            <a:off x="527043" y="369844"/>
            <a:ext cx="9000000" cy="432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3600" b="1"/>
            </a:pPr>
            <a:r>
              <a:t>Είναι όλα τα ψωμιά ολικής άλεσης το ίδιο;</a:t>
            </a:r>
            <a:endParaRPr sz="3600"/>
          </a:p>
        </p:txBody>
      </p:sp>
      <p:sp>
        <p:nvSpPr>
          <p:cNvPr id="200" name="Google Shape;200;g12b04ce3b57_1_54"/>
          <p:cNvSpPr/>
          <p:nvPr/>
        </p:nvSpPr>
        <p:spPr>
          <a:xfrm>
            <a:off x="9410100" y="1300013"/>
            <a:ext cx="2000100" cy="4447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01" name="Google Shape;201;g12b04ce3b57_1_54" descr="See the differences between whole grain Vs non-whole grain foods. Discover how straightforward it can be to introduce more whole grain into your diet, and the health benefits you can get from eating them regularly. You may be pleasantly surprised!" title="Whole grain: What you need to know">
            <a:hlinkClick r:id="rId4"/>
          </p:cNvPr>
          <p:cNvPicPr preferRelativeResize="0"/>
          <p:nvPr/>
        </p:nvPicPr>
        <p:blipFill rotWithShape="1">
          <a:blip r:embed="rId5">
            <a:alphaModFix/>
          </a:blip>
          <a:srcRect/>
          <a:stretch/>
        </p:blipFill>
        <p:spPr>
          <a:xfrm>
            <a:off x="1070875" y="2003769"/>
            <a:ext cx="3510775" cy="263308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1"/>
                                          </p:stCondLst>
                                        </p:cTn>
                                        <p:tgtEl>
                                          <p:spTgt spid="200"/>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01"/>
                                        </p:tgtEl>
                                        <p:attrNameLst>
                                          <p:attrName>style.visibility</p:attrName>
                                        </p:attrNameLst>
                                      </p:cBhvr>
                                      <p:to>
                                        <p:strVal val="visible"/>
                                      </p:to>
                                    </p:set>
                                    <p:animEffect transition="in" filter="fade">
                                      <p:cBhvr>
                                        <p:cTn id="11" dur="1000"/>
                                        <p:tgtEl>
                                          <p:spTgt spid="2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g12c3c997dc7_0_16"/>
          <p:cNvSpPr txBox="1">
            <a:spLocks noGrp="1"/>
          </p:cNvSpPr>
          <p:nvPr>
            <p:ph type="body" idx="1"/>
          </p:nvPr>
        </p:nvSpPr>
        <p:spPr>
          <a:xfrm>
            <a:off x="623393" y="180769"/>
            <a:ext cx="9000000" cy="432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3600" b="1"/>
            </a:pPr>
            <a:r>
              <a:rPr sz="3200"/>
              <a:t>Πρόσθετα τροφίμων - Διαφορετικά είδη</a:t>
            </a:r>
          </a:p>
        </p:txBody>
      </p:sp>
      <p:pic>
        <p:nvPicPr>
          <p:cNvPr id="5" name="Рисунок 4">
            <a:extLst>
              <a:ext uri="{FF2B5EF4-FFF2-40B4-BE49-F238E27FC236}">
                <a16:creationId xmlns:a16="http://schemas.microsoft.com/office/drawing/2014/main" id="{E2E812EF-EEB9-4F72-8162-DF39CBEAEB56}"/>
              </a:ext>
            </a:extLst>
          </p:cNvPr>
          <p:cNvPicPr>
            <a:picLocks noChangeAspect="1"/>
          </p:cNvPicPr>
          <p:nvPr/>
        </p:nvPicPr>
        <p:blipFill>
          <a:blip r:embed="rId3"/>
          <a:stretch>
            <a:fillRect/>
          </a:stretch>
        </p:blipFill>
        <p:spPr>
          <a:xfrm>
            <a:off x="596900" y="939800"/>
            <a:ext cx="11303000" cy="5295900"/>
          </a:xfrm>
          <a:prstGeom prst="rect">
            <a:avLst/>
          </a:prstGeom>
        </p:spPr>
      </p:pic>
      <p:sp>
        <p:nvSpPr>
          <p:cNvPr id="6" name="Прямоугольник 5">
            <a:extLst>
              <a:ext uri="{FF2B5EF4-FFF2-40B4-BE49-F238E27FC236}">
                <a16:creationId xmlns:a16="http://schemas.microsoft.com/office/drawing/2014/main" id="{12AE2BDF-A962-4F4A-90F0-303A067E0D42}"/>
              </a:ext>
            </a:extLst>
          </p:cNvPr>
          <p:cNvSpPr/>
          <p:nvPr/>
        </p:nvSpPr>
        <p:spPr>
          <a:xfrm>
            <a:off x="749300" y="939800"/>
            <a:ext cx="4699000" cy="1145540"/>
          </a:xfrm>
          <a:prstGeom prst="rect">
            <a:avLst/>
          </a:prstGeom>
          <a:solidFill>
            <a:srgbClr val="0C4DA1"/>
          </a:solidFill>
        </p:spPr>
        <p:txBody>
          <a:bodyPr lIns="0" tIns="0" rIns="0" bIns="0">
            <a:noAutofit/>
          </a:bodyPr>
          <a:lstStyle/>
          <a:p>
            <a:pPr indent="0">
              <a:spcAft>
                <a:spcPts val="280"/>
              </a:spcAft>
              <a:defRPr sz="2400" b="1">
                <a:solidFill>
                  <a:srgbClr val="FFFFFF"/>
                </a:solidFill>
                <a:latin typeface="Tahoma"/>
              </a:defRPr>
            </a:pPr>
            <a:r>
              <a:rPr sz="2000"/>
              <a:t>Πρόσθετα τροφίμων</a:t>
            </a:r>
          </a:p>
          <a:p>
            <a:pPr indent="0">
              <a:lnSpc>
                <a:spcPct val="111000"/>
              </a:lnSpc>
              <a:defRPr sz="1400">
                <a:solidFill>
                  <a:srgbClr val="FFFFFF"/>
                </a:solidFill>
                <a:latin typeface="Tahoma"/>
              </a:defRPr>
            </a:pPr>
            <a:r>
              <a:rPr sz="1200"/>
              <a:t>Ουσίες που προστίθενται στα τρόφιμα για ειδικές τεχνολογικές λειτουργίες, όπως τη ρύθμιση του χρώματος, της γλυκύτητας ή της δυνατότητας διατήρησης των τροφίμων.</a:t>
            </a:r>
          </a:p>
        </p:txBody>
      </p:sp>
      <p:sp>
        <p:nvSpPr>
          <p:cNvPr id="7" name="Прямоугольник 6">
            <a:extLst>
              <a:ext uri="{FF2B5EF4-FFF2-40B4-BE49-F238E27FC236}">
                <a16:creationId xmlns:a16="http://schemas.microsoft.com/office/drawing/2014/main" id="{CC0B620B-985C-476D-801E-13E98E3365F1}"/>
              </a:ext>
            </a:extLst>
          </p:cNvPr>
          <p:cNvSpPr/>
          <p:nvPr/>
        </p:nvSpPr>
        <p:spPr>
          <a:xfrm>
            <a:off x="1488440" y="2379980"/>
            <a:ext cx="2773680" cy="302260"/>
          </a:xfrm>
          <a:prstGeom prst="rect">
            <a:avLst/>
          </a:prstGeom>
          <a:solidFill>
            <a:srgbClr val="F47929"/>
          </a:solidFill>
        </p:spPr>
        <p:txBody>
          <a:bodyPr wrap="none" lIns="0" tIns="0" rIns="0" bIns="0">
            <a:noAutofit/>
          </a:bodyPr>
          <a:lstStyle/>
          <a:p>
            <a:pPr indent="0">
              <a:defRPr sz="1500" b="1">
                <a:solidFill>
                  <a:srgbClr val="FFFFFF"/>
                </a:solidFill>
                <a:latin typeface="Tahoma"/>
              </a:defRPr>
            </a:pPr>
            <a:r>
              <a:rPr dirty="0"/>
              <a:t>Παρα</a:t>
            </a:r>
            <a:r>
              <a:rPr dirty="0" err="1"/>
              <a:t>δείγμ</a:t>
            </a:r>
            <a:r>
              <a:rPr dirty="0"/>
              <a:t>ατα προσθέτων τροφίμων</a:t>
            </a:r>
          </a:p>
        </p:txBody>
      </p:sp>
      <p:sp>
        <p:nvSpPr>
          <p:cNvPr id="8" name="Прямоугольник 7">
            <a:extLst>
              <a:ext uri="{FF2B5EF4-FFF2-40B4-BE49-F238E27FC236}">
                <a16:creationId xmlns:a16="http://schemas.microsoft.com/office/drawing/2014/main" id="{42DF6552-9316-42F3-8F9D-914DAA9C1F69}"/>
              </a:ext>
            </a:extLst>
          </p:cNvPr>
          <p:cNvSpPr/>
          <p:nvPr/>
        </p:nvSpPr>
        <p:spPr>
          <a:xfrm>
            <a:off x="1226820" y="2776220"/>
            <a:ext cx="1567180" cy="485140"/>
          </a:xfrm>
          <a:prstGeom prst="rect">
            <a:avLst/>
          </a:prstGeom>
          <a:solidFill>
            <a:srgbClr val="FFFFFF"/>
          </a:solidFill>
        </p:spPr>
        <p:txBody>
          <a:bodyPr lIns="0" tIns="0" rIns="0" bIns="0">
            <a:noAutofit/>
          </a:bodyPr>
          <a:lstStyle/>
          <a:p>
            <a:pPr indent="0">
              <a:spcAft>
                <a:spcPts val="140"/>
              </a:spcAft>
              <a:defRPr sz="1500" b="1">
                <a:latin typeface="Tahoma"/>
              </a:defRPr>
            </a:pPr>
            <a:r>
              <a:rPr dirty="0" err="1"/>
              <a:t>Αντιοξειδωτικά</a:t>
            </a:r>
            <a:endParaRPr dirty="0"/>
          </a:p>
          <a:p>
            <a:pPr indent="0" algn="ctr">
              <a:defRPr sz="1200">
                <a:latin typeface="Tahoma"/>
              </a:defRPr>
            </a:pPr>
            <a:r>
              <a:rPr sz="1100" dirty="0" err="1"/>
              <a:t>Βιτ</a:t>
            </a:r>
            <a:r>
              <a:rPr sz="1100" dirty="0"/>
              <a:t>αμίνη C = E300</a:t>
            </a:r>
          </a:p>
        </p:txBody>
      </p:sp>
      <p:sp>
        <p:nvSpPr>
          <p:cNvPr id="9" name="Прямоугольник 8">
            <a:extLst>
              <a:ext uri="{FF2B5EF4-FFF2-40B4-BE49-F238E27FC236}">
                <a16:creationId xmlns:a16="http://schemas.microsoft.com/office/drawing/2014/main" id="{B8F65021-7C41-4510-9347-6E845F6AF091}"/>
              </a:ext>
            </a:extLst>
          </p:cNvPr>
          <p:cNvSpPr/>
          <p:nvPr/>
        </p:nvSpPr>
        <p:spPr>
          <a:xfrm>
            <a:off x="3860800" y="2791460"/>
            <a:ext cx="1303020" cy="469900"/>
          </a:xfrm>
          <a:prstGeom prst="rect">
            <a:avLst/>
          </a:prstGeom>
          <a:solidFill>
            <a:srgbClr val="FFFFFF"/>
          </a:solidFill>
        </p:spPr>
        <p:txBody>
          <a:bodyPr lIns="0" tIns="0" rIns="0" bIns="0">
            <a:noAutofit/>
          </a:bodyPr>
          <a:lstStyle/>
          <a:p>
            <a:pPr indent="215900">
              <a:spcAft>
                <a:spcPts val="140"/>
              </a:spcAft>
              <a:defRPr sz="1500" b="1">
                <a:latin typeface="Tahoma"/>
              </a:defRPr>
            </a:pPr>
            <a:r>
              <a:t>Χρώματα</a:t>
            </a:r>
          </a:p>
          <a:p>
            <a:pPr indent="0">
              <a:defRPr sz="1200">
                <a:latin typeface="Tahoma"/>
              </a:defRPr>
            </a:pPr>
            <a:r>
              <a:rPr sz="1100"/>
              <a:t>Κουρκουμίνη = E100</a:t>
            </a:r>
          </a:p>
        </p:txBody>
      </p:sp>
      <p:sp>
        <p:nvSpPr>
          <p:cNvPr id="10" name="Прямоугольник 9">
            <a:extLst>
              <a:ext uri="{FF2B5EF4-FFF2-40B4-BE49-F238E27FC236}">
                <a16:creationId xmlns:a16="http://schemas.microsoft.com/office/drawing/2014/main" id="{BE6BD8B7-C67D-460E-9C9D-1B33E6FFBD2F}"/>
              </a:ext>
            </a:extLst>
          </p:cNvPr>
          <p:cNvSpPr/>
          <p:nvPr/>
        </p:nvSpPr>
        <p:spPr>
          <a:xfrm>
            <a:off x="835660" y="4638040"/>
            <a:ext cx="972820" cy="421640"/>
          </a:xfrm>
          <a:prstGeom prst="rect">
            <a:avLst/>
          </a:prstGeom>
          <a:solidFill>
            <a:srgbClr val="FFFFFF"/>
          </a:solidFill>
        </p:spPr>
        <p:txBody>
          <a:bodyPr lIns="0" tIns="0" rIns="0" bIns="0">
            <a:noAutofit/>
          </a:bodyPr>
          <a:lstStyle/>
          <a:p>
            <a:pPr indent="0" algn="ctr">
              <a:lnSpc>
                <a:spcPct val="112000"/>
              </a:lnSpc>
              <a:defRPr sz="1200">
                <a:latin typeface="Tahoma"/>
              </a:defRPr>
            </a:pPr>
            <a:r>
              <a:rPr sz="1100"/>
              <a:t>Προστασία από την οξείδωση</a:t>
            </a:r>
          </a:p>
        </p:txBody>
      </p:sp>
      <p:sp>
        <p:nvSpPr>
          <p:cNvPr id="11" name="Прямоугольник 10">
            <a:extLst>
              <a:ext uri="{FF2B5EF4-FFF2-40B4-BE49-F238E27FC236}">
                <a16:creationId xmlns:a16="http://schemas.microsoft.com/office/drawing/2014/main" id="{7635F393-9B51-4DA7-B7FF-558EBCA8094B}"/>
              </a:ext>
            </a:extLst>
          </p:cNvPr>
          <p:cNvSpPr/>
          <p:nvPr/>
        </p:nvSpPr>
        <p:spPr>
          <a:xfrm>
            <a:off x="2072640" y="4638040"/>
            <a:ext cx="721360" cy="419100"/>
          </a:xfrm>
          <a:prstGeom prst="rect">
            <a:avLst/>
          </a:prstGeom>
          <a:solidFill>
            <a:srgbClr val="FFFFFF"/>
          </a:solidFill>
        </p:spPr>
        <p:txBody>
          <a:bodyPr lIns="0" tIns="0" rIns="0" bIns="0">
            <a:noAutofit/>
          </a:bodyPr>
          <a:lstStyle/>
          <a:p>
            <a:pPr indent="0" algn="ctr">
              <a:lnSpc>
                <a:spcPct val="111000"/>
              </a:lnSpc>
              <a:defRPr sz="1200">
                <a:latin typeface="Tahoma"/>
              </a:defRPr>
            </a:pPr>
            <a:r>
              <a:rPr sz="1100"/>
              <a:t>Παράταση διάρκειας ζωής</a:t>
            </a:r>
          </a:p>
        </p:txBody>
      </p:sp>
      <p:sp>
        <p:nvSpPr>
          <p:cNvPr id="12" name="Прямоугольник 11">
            <a:extLst>
              <a:ext uri="{FF2B5EF4-FFF2-40B4-BE49-F238E27FC236}">
                <a16:creationId xmlns:a16="http://schemas.microsoft.com/office/drawing/2014/main" id="{82FBAFCD-4DFF-4D6B-8295-CC798476BB34}"/>
              </a:ext>
            </a:extLst>
          </p:cNvPr>
          <p:cNvSpPr/>
          <p:nvPr/>
        </p:nvSpPr>
        <p:spPr>
          <a:xfrm>
            <a:off x="3467100" y="4617720"/>
            <a:ext cx="850900" cy="444500"/>
          </a:xfrm>
          <a:prstGeom prst="rect">
            <a:avLst/>
          </a:prstGeom>
          <a:solidFill>
            <a:srgbClr val="FFFFFF"/>
          </a:solidFill>
        </p:spPr>
        <p:txBody>
          <a:bodyPr lIns="0" tIns="0" rIns="0" bIns="0">
            <a:noAutofit/>
          </a:bodyPr>
          <a:lstStyle/>
          <a:p>
            <a:pPr indent="0" algn="ctr">
              <a:lnSpc>
                <a:spcPct val="113000"/>
              </a:lnSpc>
              <a:defRPr sz="1200">
                <a:latin typeface="Tahoma"/>
              </a:defRPr>
            </a:pPr>
            <a:r>
              <a:rPr sz="1100"/>
              <a:t>Προσθήκη χρώματος στο τρόφιμο</a:t>
            </a:r>
          </a:p>
        </p:txBody>
      </p:sp>
      <p:sp>
        <p:nvSpPr>
          <p:cNvPr id="13" name="Прямоугольник 12">
            <a:extLst>
              <a:ext uri="{FF2B5EF4-FFF2-40B4-BE49-F238E27FC236}">
                <a16:creationId xmlns:a16="http://schemas.microsoft.com/office/drawing/2014/main" id="{7E2006CC-8DAB-4D23-884B-2BC8D84776E5}"/>
              </a:ext>
            </a:extLst>
          </p:cNvPr>
          <p:cNvSpPr/>
          <p:nvPr/>
        </p:nvSpPr>
        <p:spPr>
          <a:xfrm>
            <a:off x="4622800" y="4638040"/>
            <a:ext cx="866140" cy="444500"/>
          </a:xfrm>
          <a:prstGeom prst="rect">
            <a:avLst/>
          </a:prstGeom>
          <a:solidFill>
            <a:srgbClr val="FFFFFF"/>
          </a:solidFill>
        </p:spPr>
        <p:txBody>
          <a:bodyPr lIns="0" tIns="0" rIns="0" bIns="0">
            <a:noAutofit/>
          </a:bodyPr>
          <a:lstStyle/>
          <a:p>
            <a:pPr indent="0" algn="ctr">
              <a:lnSpc>
                <a:spcPct val="112000"/>
              </a:lnSpc>
              <a:defRPr sz="1200">
                <a:latin typeface="Tahoma"/>
              </a:defRPr>
            </a:pPr>
            <a:r>
              <a:rPr sz="1100" dirty="0" err="1"/>
              <a:t>Φυσικό</a:t>
            </a:r>
            <a:r>
              <a:rPr sz="1100" dirty="0"/>
              <a:t> ή </a:t>
            </a:r>
            <a:r>
              <a:rPr sz="1100" dirty="0" err="1"/>
              <a:t>τεχνητό</a:t>
            </a:r>
            <a:endParaRPr sz="1100" dirty="0"/>
          </a:p>
        </p:txBody>
      </p:sp>
      <p:sp>
        <p:nvSpPr>
          <p:cNvPr id="14" name="Прямоугольник 13">
            <a:extLst>
              <a:ext uri="{FF2B5EF4-FFF2-40B4-BE49-F238E27FC236}">
                <a16:creationId xmlns:a16="http://schemas.microsoft.com/office/drawing/2014/main" id="{7950FB95-E14D-49DD-A5D8-9C3C804A9562}"/>
              </a:ext>
            </a:extLst>
          </p:cNvPr>
          <p:cNvSpPr/>
          <p:nvPr/>
        </p:nvSpPr>
        <p:spPr>
          <a:xfrm>
            <a:off x="774700" y="5468620"/>
            <a:ext cx="3370580" cy="579120"/>
          </a:xfrm>
          <a:prstGeom prst="rect">
            <a:avLst/>
          </a:prstGeom>
          <a:solidFill>
            <a:srgbClr val="FFFFFF"/>
          </a:solidFill>
        </p:spPr>
        <p:txBody>
          <a:bodyPr lIns="0" tIns="0" rIns="0" bIns="0">
            <a:noAutofit/>
          </a:bodyPr>
          <a:lstStyle/>
          <a:p>
            <a:pPr indent="0">
              <a:lnSpc>
                <a:spcPct val="115000"/>
              </a:lnSpc>
              <a:defRPr sz="1200">
                <a:latin typeface="Tahoma"/>
              </a:defRPr>
            </a:pPr>
            <a:r>
              <a:rPr sz="1100" dirty="0" err="1"/>
              <a:t>Στην</a:t>
            </a:r>
            <a:r>
              <a:rPr sz="1100" dirty="0"/>
              <a:t> </a:t>
            </a:r>
            <a:r>
              <a:rPr sz="1100" dirty="0" err="1"/>
              <a:t>Ευρώ</a:t>
            </a:r>
            <a:r>
              <a:rPr sz="1100" dirty="0"/>
              <a:t>πη, τα πρόσθετα τροφίμων προσδιορίζονται με αριθμό Ε και διέπονται από αυστηρό κανονιστικό πλαίσιο της </a:t>
            </a:r>
            <a:r>
              <a:rPr lang="en-GB" sz="1100" dirty="0"/>
              <a:t>EFSA.</a:t>
            </a:r>
            <a:endParaRPr sz="1100" dirty="0"/>
          </a:p>
        </p:txBody>
      </p:sp>
      <p:sp>
        <p:nvSpPr>
          <p:cNvPr id="15" name="Прямоугольник 14">
            <a:extLst>
              <a:ext uri="{FF2B5EF4-FFF2-40B4-BE49-F238E27FC236}">
                <a16:creationId xmlns:a16="http://schemas.microsoft.com/office/drawing/2014/main" id="{FD081F10-2C2F-4487-B672-611662FE066D}"/>
              </a:ext>
            </a:extLst>
          </p:cNvPr>
          <p:cNvSpPr/>
          <p:nvPr/>
        </p:nvSpPr>
        <p:spPr>
          <a:xfrm>
            <a:off x="4622800" y="5694680"/>
            <a:ext cx="632460" cy="200660"/>
          </a:xfrm>
          <a:prstGeom prst="rect">
            <a:avLst/>
          </a:prstGeom>
          <a:solidFill>
            <a:srgbClr val="0C4DA1"/>
          </a:solidFill>
        </p:spPr>
        <p:txBody>
          <a:bodyPr lIns="0" tIns="0" rIns="0" bIns="0">
            <a:noAutofit/>
          </a:bodyPr>
          <a:lstStyle/>
          <a:p>
            <a:pPr indent="0" algn="r">
              <a:lnSpc>
                <a:spcPct val="109000"/>
              </a:lnSpc>
              <a:defRPr sz="500" b="1">
                <a:solidFill>
                  <a:srgbClr val="D1DDEC"/>
                </a:solidFill>
                <a:latin typeface="Tahoma"/>
              </a:defRPr>
            </a:pPr>
            <a:r>
              <a:rPr sz="400"/>
              <a:t>Με συγχρηματοδότηση από την Ευρωπαϊκή Ένωση</a:t>
            </a:r>
          </a:p>
        </p:txBody>
      </p:sp>
      <p:sp>
        <p:nvSpPr>
          <p:cNvPr id="16" name="Прямоугольник 15">
            <a:extLst>
              <a:ext uri="{FF2B5EF4-FFF2-40B4-BE49-F238E27FC236}">
                <a16:creationId xmlns:a16="http://schemas.microsoft.com/office/drawing/2014/main" id="{433FF194-FAD0-4DB2-90B2-9F9E83962239}"/>
              </a:ext>
            </a:extLst>
          </p:cNvPr>
          <p:cNvSpPr/>
          <p:nvPr/>
        </p:nvSpPr>
        <p:spPr>
          <a:xfrm>
            <a:off x="6802120" y="5610860"/>
            <a:ext cx="3467100" cy="429260"/>
          </a:xfrm>
          <a:prstGeom prst="rect">
            <a:avLst/>
          </a:prstGeom>
          <a:solidFill>
            <a:srgbClr val="FFFFFF"/>
          </a:solidFill>
        </p:spPr>
        <p:txBody>
          <a:bodyPr lIns="0" tIns="0" rIns="0" bIns="0">
            <a:noAutofit/>
          </a:bodyPr>
          <a:lstStyle/>
          <a:p>
            <a:pPr indent="0">
              <a:lnSpc>
                <a:spcPct val="119000"/>
              </a:lnSpc>
              <a:defRPr sz="1200">
                <a:latin typeface="Tahoma"/>
              </a:defRPr>
            </a:pPr>
            <a:r>
              <a:rPr sz="1100"/>
              <a:t>Στην Ευρώπη, τα πρόσθετα τροφίμων προσδιορίζονται με αριθμό Ε και διέπονται από αυστηρό κανονιστικό πλαίσιο της ΕΑΑΤ.</a:t>
            </a:r>
          </a:p>
        </p:txBody>
      </p:sp>
      <p:sp>
        <p:nvSpPr>
          <p:cNvPr id="17" name="Прямоугольник 16">
            <a:extLst>
              <a:ext uri="{FF2B5EF4-FFF2-40B4-BE49-F238E27FC236}">
                <a16:creationId xmlns:a16="http://schemas.microsoft.com/office/drawing/2014/main" id="{FDF4B343-2896-421F-9547-2290F949674C}"/>
              </a:ext>
            </a:extLst>
          </p:cNvPr>
          <p:cNvSpPr/>
          <p:nvPr/>
        </p:nvSpPr>
        <p:spPr>
          <a:xfrm>
            <a:off x="10777220" y="5834380"/>
            <a:ext cx="622300" cy="213360"/>
          </a:xfrm>
          <a:prstGeom prst="rect">
            <a:avLst/>
          </a:prstGeom>
          <a:solidFill>
            <a:srgbClr val="0C4DA1"/>
          </a:solidFill>
        </p:spPr>
        <p:txBody>
          <a:bodyPr lIns="0" tIns="0" rIns="0" bIns="0">
            <a:noAutofit/>
          </a:bodyPr>
          <a:lstStyle/>
          <a:p>
            <a:pPr indent="0" algn="ctr">
              <a:lnSpc>
                <a:spcPct val="113000"/>
              </a:lnSpc>
              <a:defRPr sz="500" b="1">
                <a:solidFill>
                  <a:srgbClr val="D1DDEC"/>
                </a:solidFill>
                <a:latin typeface="Tahoma"/>
              </a:defRPr>
            </a:pPr>
            <a:r>
              <a:rPr sz="400"/>
              <a:t>Με συγχρηματοδότηση από την Ευρωπαϊκή Ένωση</a:t>
            </a:r>
          </a:p>
        </p:txBody>
      </p:sp>
      <p:sp>
        <p:nvSpPr>
          <p:cNvPr id="18" name="Прямоугольник 17">
            <a:extLst>
              <a:ext uri="{FF2B5EF4-FFF2-40B4-BE49-F238E27FC236}">
                <a16:creationId xmlns:a16="http://schemas.microsoft.com/office/drawing/2014/main" id="{53E3014E-8F82-46B5-8515-9C2F8FD8DC18}"/>
              </a:ext>
            </a:extLst>
          </p:cNvPr>
          <p:cNvSpPr/>
          <p:nvPr/>
        </p:nvSpPr>
        <p:spPr>
          <a:xfrm>
            <a:off x="6784340" y="1000760"/>
            <a:ext cx="4810760" cy="1137920"/>
          </a:xfrm>
          <a:prstGeom prst="rect">
            <a:avLst/>
          </a:prstGeom>
          <a:solidFill>
            <a:srgbClr val="0C4DA1"/>
          </a:solidFill>
        </p:spPr>
        <p:txBody>
          <a:bodyPr lIns="0" tIns="0" rIns="0" bIns="0">
            <a:noAutofit/>
          </a:bodyPr>
          <a:lstStyle/>
          <a:p>
            <a:pPr indent="0">
              <a:spcAft>
                <a:spcPts val="280"/>
              </a:spcAft>
              <a:defRPr sz="2400" b="1">
                <a:solidFill>
                  <a:srgbClr val="FFFFFF"/>
                </a:solidFill>
                <a:latin typeface="Tahoma"/>
              </a:defRPr>
            </a:pPr>
            <a:r>
              <a:rPr sz="2000"/>
              <a:t>Πρόσθετα τροφίμων</a:t>
            </a:r>
          </a:p>
          <a:p>
            <a:pPr indent="0">
              <a:lnSpc>
                <a:spcPct val="115000"/>
              </a:lnSpc>
              <a:defRPr sz="1400">
                <a:solidFill>
                  <a:srgbClr val="FFFFFF"/>
                </a:solidFill>
                <a:latin typeface="Tahoma"/>
              </a:defRPr>
            </a:pPr>
            <a:r>
              <a:rPr sz="1200"/>
              <a:t>Ουσίες που προστίθενται στα τρόφιμα για ειδικές τεχνολογικές λειτουργίες, όπως τη ρύθμιση του χρώματος, της γλυκύτητας ή της δυνατότητας διατήρησης των τροφίμων.</a:t>
            </a:r>
          </a:p>
        </p:txBody>
      </p:sp>
      <p:sp>
        <p:nvSpPr>
          <p:cNvPr id="19" name="Прямоугольник 18">
            <a:extLst>
              <a:ext uri="{FF2B5EF4-FFF2-40B4-BE49-F238E27FC236}">
                <a16:creationId xmlns:a16="http://schemas.microsoft.com/office/drawing/2014/main" id="{6529CAAB-AEDC-4AF1-A173-C038FB7ED2D1}"/>
              </a:ext>
            </a:extLst>
          </p:cNvPr>
          <p:cNvSpPr/>
          <p:nvPr/>
        </p:nvSpPr>
        <p:spPr>
          <a:xfrm>
            <a:off x="8209883" y="2433320"/>
            <a:ext cx="2827020" cy="284480"/>
          </a:xfrm>
          <a:prstGeom prst="rect">
            <a:avLst/>
          </a:prstGeom>
          <a:solidFill>
            <a:srgbClr val="F47929"/>
          </a:solidFill>
        </p:spPr>
        <p:txBody>
          <a:bodyPr wrap="none" lIns="0" tIns="0" rIns="0" bIns="0">
            <a:noAutofit/>
          </a:bodyPr>
          <a:lstStyle/>
          <a:p>
            <a:pPr indent="0" algn="r">
              <a:defRPr sz="1500" b="1">
                <a:solidFill>
                  <a:srgbClr val="FFFFFF"/>
                </a:solidFill>
                <a:latin typeface="Tahoma"/>
              </a:defRPr>
            </a:pPr>
            <a:r>
              <a:rPr dirty="0"/>
              <a:t>Παρα</a:t>
            </a:r>
            <a:r>
              <a:rPr dirty="0" err="1"/>
              <a:t>δείγμ</a:t>
            </a:r>
            <a:r>
              <a:rPr dirty="0"/>
              <a:t>ατα προσθέτων τροφίμων</a:t>
            </a:r>
          </a:p>
        </p:txBody>
      </p:sp>
      <p:sp>
        <p:nvSpPr>
          <p:cNvPr id="20" name="Прямоугольник 19">
            <a:extLst>
              <a:ext uri="{FF2B5EF4-FFF2-40B4-BE49-F238E27FC236}">
                <a16:creationId xmlns:a16="http://schemas.microsoft.com/office/drawing/2014/main" id="{A3E1F602-E395-4DE5-A9EF-26FC2DCFE7D7}"/>
              </a:ext>
            </a:extLst>
          </p:cNvPr>
          <p:cNvSpPr/>
          <p:nvPr/>
        </p:nvSpPr>
        <p:spPr>
          <a:xfrm>
            <a:off x="6902450" y="2969394"/>
            <a:ext cx="2212340" cy="477520"/>
          </a:xfrm>
          <a:prstGeom prst="rect">
            <a:avLst/>
          </a:prstGeom>
          <a:solidFill>
            <a:srgbClr val="FFFFFF"/>
          </a:solidFill>
        </p:spPr>
        <p:txBody>
          <a:bodyPr lIns="0" tIns="0" rIns="0" bIns="0">
            <a:noAutofit/>
          </a:bodyPr>
          <a:lstStyle/>
          <a:p>
            <a:pPr indent="0" algn="ctr">
              <a:spcAft>
                <a:spcPts val="140"/>
              </a:spcAft>
              <a:defRPr sz="1500" b="1">
                <a:latin typeface="Tahoma"/>
              </a:defRPr>
            </a:pPr>
            <a:r>
              <a:rPr dirty="0"/>
              <a:t>Γαλα</a:t>
            </a:r>
            <a:r>
              <a:rPr dirty="0" err="1"/>
              <a:t>κτωμ</a:t>
            </a:r>
            <a:r>
              <a:rPr dirty="0"/>
              <a:t>ατοποιητές</a:t>
            </a:r>
          </a:p>
          <a:p>
            <a:pPr indent="0" algn="ctr">
              <a:defRPr sz="1200">
                <a:latin typeface="Tahoma"/>
              </a:defRPr>
            </a:pPr>
            <a:r>
              <a:rPr sz="1100" dirty="0" err="1"/>
              <a:t>Λεκιθίνη</a:t>
            </a:r>
            <a:r>
              <a:rPr sz="1100" dirty="0"/>
              <a:t> = E322</a:t>
            </a:r>
          </a:p>
        </p:txBody>
      </p:sp>
      <p:sp>
        <p:nvSpPr>
          <p:cNvPr id="21" name="Прямоугольник 20">
            <a:extLst>
              <a:ext uri="{FF2B5EF4-FFF2-40B4-BE49-F238E27FC236}">
                <a16:creationId xmlns:a16="http://schemas.microsoft.com/office/drawing/2014/main" id="{81752244-7C44-4CCE-B932-3B8EC0B50D6F}"/>
              </a:ext>
            </a:extLst>
          </p:cNvPr>
          <p:cNvSpPr/>
          <p:nvPr/>
        </p:nvSpPr>
        <p:spPr>
          <a:xfrm>
            <a:off x="7002780" y="4767580"/>
            <a:ext cx="2011680" cy="584200"/>
          </a:xfrm>
          <a:prstGeom prst="rect">
            <a:avLst/>
          </a:prstGeom>
          <a:solidFill>
            <a:srgbClr val="FFFFFF"/>
          </a:solidFill>
        </p:spPr>
        <p:txBody>
          <a:bodyPr lIns="0" tIns="0" rIns="0" bIns="0">
            <a:noAutofit/>
          </a:bodyPr>
          <a:lstStyle/>
          <a:p>
            <a:pPr indent="0" algn="ctr">
              <a:lnSpc>
                <a:spcPct val="113000"/>
              </a:lnSpc>
              <a:defRPr sz="1200">
                <a:latin typeface="Tahoma"/>
              </a:defRPr>
            </a:pPr>
            <a:r>
              <a:rPr sz="1100" dirty="0" err="1"/>
              <a:t>Αν</a:t>
            </a:r>
            <a:r>
              <a:rPr sz="1100" dirty="0"/>
              <a:t>αμειγνύει ουσίες που δεν αναμειγνύονται μεταξύ τους, όπως τα λίπη και το νερό</a:t>
            </a:r>
          </a:p>
        </p:txBody>
      </p:sp>
      <p:sp>
        <p:nvSpPr>
          <p:cNvPr id="22" name="Прямоугольник 21">
            <a:extLst>
              <a:ext uri="{FF2B5EF4-FFF2-40B4-BE49-F238E27FC236}">
                <a16:creationId xmlns:a16="http://schemas.microsoft.com/office/drawing/2014/main" id="{68463250-1769-4D68-B5C9-70FD7A7E78DD}"/>
              </a:ext>
            </a:extLst>
          </p:cNvPr>
          <p:cNvSpPr/>
          <p:nvPr/>
        </p:nvSpPr>
        <p:spPr>
          <a:xfrm>
            <a:off x="9546590" y="2969394"/>
            <a:ext cx="2212340" cy="487680"/>
          </a:xfrm>
          <a:prstGeom prst="rect">
            <a:avLst/>
          </a:prstGeom>
          <a:solidFill>
            <a:srgbClr val="FFFFFF"/>
          </a:solidFill>
        </p:spPr>
        <p:txBody>
          <a:bodyPr lIns="0" tIns="0" rIns="0" bIns="0">
            <a:noAutofit/>
          </a:bodyPr>
          <a:lstStyle/>
          <a:p>
            <a:pPr indent="0">
              <a:spcAft>
                <a:spcPts val="210"/>
              </a:spcAft>
              <a:defRPr sz="1500" b="1">
                <a:latin typeface="Tahoma"/>
              </a:defRPr>
            </a:pPr>
            <a:r>
              <a:rPr dirty="0" err="1"/>
              <a:t>Γλυκ</a:t>
            </a:r>
            <a:r>
              <a:rPr dirty="0"/>
              <a:t>αντικές ουσίες</a:t>
            </a:r>
          </a:p>
          <a:p>
            <a:pPr indent="0" algn="ctr">
              <a:defRPr sz="1200">
                <a:latin typeface="Tahoma"/>
              </a:defRPr>
            </a:pPr>
            <a:r>
              <a:rPr sz="1100" dirty="0" err="1"/>
              <a:t>Σορ</a:t>
            </a:r>
            <a:r>
              <a:rPr sz="1100" dirty="0"/>
              <a:t>βιτόλη = E420</a:t>
            </a:r>
          </a:p>
        </p:txBody>
      </p:sp>
      <p:sp>
        <p:nvSpPr>
          <p:cNvPr id="23" name="Прямоугольник 22">
            <a:extLst>
              <a:ext uri="{FF2B5EF4-FFF2-40B4-BE49-F238E27FC236}">
                <a16:creationId xmlns:a16="http://schemas.microsoft.com/office/drawing/2014/main" id="{56AA44D7-5756-4CD2-90F3-41DB404ED401}"/>
              </a:ext>
            </a:extLst>
          </p:cNvPr>
          <p:cNvSpPr/>
          <p:nvPr/>
        </p:nvSpPr>
        <p:spPr>
          <a:xfrm>
            <a:off x="9664700" y="4749800"/>
            <a:ext cx="1823720" cy="627380"/>
          </a:xfrm>
          <a:prstGeom prst="rect">
            <a:avLst/>
          </a:prstGeom>
          <a:solidFill>
            <a:srgbClr val="FFFFFF"/>
          </a:solidFill>
        </p:spPr>
        <p:txBody>
          <a:bodyPr lIns="0" tIns="0" rIns="0" bIns="0">
            <a:noAutofit/>
          </a:bodyPr>
          <a:lstStyle/>
          <a:p>
            <a:pPr indent="0" algn="ctr">
              <a:lnSpc>
                <a:spcPct val="113000"/>
              </a:lnSpc>
              <a:defRPr sz="1200">
                <a:latin typeface="Tahoma"/>
              </a:defRPr>
            </a:pPr>
            <a:r>
              <a:rPr sz="1100"/>
              <a:t>Προσθέτει γλυκιά γεύση στα τρόφιμα, συνήθως με χαμηλότερες θερμίδες από τη ζάχαρη</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g11c886267b6_0_39"/>
          <p:cNvSpPr txBox="1"/>
          <p:nvPr/>
        </p:nvSpPr>
        <p:spPr>
          <a:xfrm>
            <a:off x="1838118" y="124544"/>
            <a:ext cx="9000000" cy="4320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3600"/>
              <a:buFont typeface="Arial"/>
              <a:buNone/>
              <a:defRPr sz="3600" b="1">
                <a:solidFill>
                  <a:srgbClr val="034EA2"/>
                </a:solidFill>
                <a:latin typeface="Calibri"/>
                <a:ea typeface="Calibri"/>
                <a:cs typeface="Calibri"/>
                <a:sym typeface="Calibri"/>
              </a:defRPr>
            </a:pPr>
            <a:r>
              <a:rPr sz="2400"/>
              <a:t>Πρόσθετα τροφίμων - Κανονιστική ταξινόμηση</a:t>
            </a:r>
            <a:endParaRPr sz="2400" b="0" i="0" u="none" strike="noStrike" cap="none">
              <a:solidFill>
                <a:srgbClr val="034EA2"/>
              </a:solidFill>
              <a:latin typeface="Calibri"/>
              <a:ea typeface="Calibri"/>
              <a:cs typeface="Calibri"/>
              <a:sym typeface="Calibri"/>
            </a:endParaRPr>
          </a:p>
        </p:txBody>
      </p:sp>
      <p:sp>
        <p:nvSpPr>
          <p:cNvPr id="216" name="Google Shape;216;g11c886267b6_0_39"/>
          <p:cNvSpPr txBox="1"/>
          <p:nvPr/>
        </p:nvSpPr>
        <p:spPr>
          <a:xfrm>
            <a:off x="219801" y="2212250"/>
            <a:ext cx="4851600" cy="2166717"/>
          </a:xfrm>
          <a:prstGeom prst="rect">
            <a:avLst/>
          </a:prstGeom>
          <a:noFill/>
          <a:ln>
            <a:noFill/>
          </a:ln>
        </p:spPr>
        <p:txBody>
          <a:bodyPr spcFirstLastPara="1" wrap="square" lIns="91425" tIns="91425" rIns="91425" bIns="91425" anchor="t" anchorCtr="0">
            <a:spAutoFit/>
          </a:bodyPr>
          <a:lstStyle/>
          <a:p>
            <a:pPr marL="0" marR="0" lvl="0" indent="0" algn="l" rtl="0">
              <a:lnSpc>
                <a:spcPct val="110000"/>
              </a:lnSpc>
              <a:spcBef>
                <a:spcPts val="0"/>
              </a:spcBef>
              <a:spcAft>
                <a:spcPts val="1200"/>
              </a:spcAft>
              <a:buClr>
                <a:srgbClr val="000000"/>
              </a:buClr>
              <a:buSzPts val="2600"/>
              <a:buFont typeface="Arial"/>
              <a:buNone/>
              <a:defRPr sz="2600">
                <a:solidFill>
                  <a:srgbClr val="202124"/>
                </a:solidFill>
                <a:latin typeface="Calibri"/>
                <a:ea typeface="Calibri"/>
                <a:cs typeface="Calibri"/>
                <a:sym typeface="Calibri"/>
              </a:defRPr>
            </a:pPr>
            <a:r>
              <a:rPr sz="1800" dirty="0"/>
              <a:t>1. </a:t>
            </a:r>
            <a:r>
              <a:rPr sz="1800" dirty="0" err="1"/>
              <a:t>Το</a:t>
            </a:r>
            <a:r>
              <a:rPr sz="1800" dirty="0"/>
              <a:t> </a:t>
            </a:r>
            <a:r>
              <a:rPr sz="1800" dirty="0" err="1"/>
              <a:t>γράμμ</a:t>
            </a:r>
            <a:r>
              <a:rPr sz="1800" dirty="0"/>
              <a:t>α E με έναν αριθμό – </a:t>
            </a:r>
            <a:r>
              <a:rPr sz="1800" b="1" dirty="0"/>
              <a:t>E500</a:t>
            </a:r>
            <a:r>
              <a:rPr sz="1800" dirty="0"/>
              <a:t>.</a:t>
            </a:r>
            <a:br>
              <a:rPr lang="nl-NL" sz="1800" b="0" i="0" u="none" strike="noStrike" cap="none" dirty="0">
                <a:solidFill>
                  <a:srgbClr val="202124"/>
                </a:solidFill>
                <a:latin typeface="Calibri"/>
                <a:ea typeface="Calibri"/>
                <a:cs typeface="Calibri"/>
                <a:sym typeface="Calibri"/>
              </a:rPr>
            </a:br>
            <a:r>
              <a:rPr sz="1800" dirty="0"/>
              <a:t>2. </a:t>
            </a:r>
            <a:r>
              <a:rPr sz="1800" dirty="0" err="1"/>
              <a:t>Ονομ</a:t>
            </a:r>
            <a:r>
              <a:rPr sz="1800" dirty="0"/>
              <a:t>ασία προσθέτου τροφίμων – </a:t>
            </a:r>
            <a:r>
              <a:rPr sz="1800" b="1" dirty="0"/>
              <a:t>διανθρακικό νάτριο</a:t>
            </a:r>
            <a:r>
              <a:rPr sz="1800" dirty="0"/>
              <a:t>.</a:t>
            </a:r>
            <a:br>
              <a:rPr lang="nl-NL" sz="1800" b="0" i="0" u="none" strike="noStrike" cap="none" dirty="0">
                <a:solidFill>
                  <a:srgbClr val="202124"/>
                </a:solidFill>
                <a:latin typeface="Calibri"/>
                <a:ea typeface="Calibri"/>
                <a:cs typeface="Calibri"/>
                <a:sym typeface="Calibri"/>
              </a:rPr>
            </a:br>
            <a:r>
              <a:rPr sz="1800" dirty="0"/>
              <a:t>3. Η </a:t>
            </a:r>
            <a:r>
              <a:rPr sz="1800" dirty="0" err="1"/>
              <a:t>λειτουργί</a:t>
            </a:r>
            <a:r>
              <a:rPr sz="1800" dirty="0"/>
              <a:t>α του προσθέτου στο</a:t>
            </a:r>
            <a:r>
              <a:rPr lang="en-GB" sz="1800" dirty="0"/>
              <a:t> </a:t>
            </a:r>
            <a:r>
              <a:rPr sz="1800" dirty="0"/>
              <a:t>φα</a:t>
            </a:r>
            <a:r>
              <a:rPr sz="1800" dirty="0" err="1"/>
              <a:t>γητό</a:t>
            </a:r>
            <a:r>
              <a:rPr sz="1800" dirty="0"/>
              <a:t> </a:t>
            </a:r>
            <a:r>
              <a:rPr lang="en-GB" sz="1800" dirty="0"/>
              <a:t>(</a:t>
            </a:r>
            <a:r>
              <a:rPr lang="el-GR" sz="1800" dirty="0"/>
              <a:t>π.χ.</a:t>
            </a:r>
            <a:r>
              <a:rPr sz="1800" b="1" dirty="0" err="1"/>
              <a:t>ρυθμιστής</a:t>
            </a:r>
            <a:r>
              <a:rPr sz="1800" b="1" dirty="0"/>
              <a:t> </a:t>
            </a:r>
            <a:r>
              <a:rPr sz="1800" b="1" dirty="0" err="1"/>
              <a:t>οξύτητ</a:t>
            </a:r>
            <a:r>
              <a:rPr sz="1800" b="1" dirty="0"/>
              <a:t>ας</a:t>
            </a:r>
            <a:r>
              <a:rPr lang="el-GR" sz="1800" dirty="0"/>
              <a:t>)</a:t>
            </a:r>
            <a:br>
              <a:rPr lang="nl-NL" sz="1800" b="0" i="0" u="none" strike="noStrike" cap="none" dirty="0">
                <a:solidFill>
                  <a:srgbClr val="202124"/>
                </a:solidFill>
                <a:latin typeface="Calibri"/>
                <a:ea typeface="Calibri"/>
                <a:cs typeface="Calibri"/>
                <a:sym typeface="Calibri"/>
              </a:rPr>
            </a:br>
            <a:endParaRPr sz="1800" b="0" i="0" u="none" strike="noStrike" cap="none" dirty="0">
              <a:solidFill>
                <a:srgbClr val="000000"/>
              </a:solidFill>
              <a:latin typeface="Arial"/>
              <a:ea typeface="Arial"/>
              <a:cs typeface="Arial"/>
              <a:sym typeface="Arial"/>
            </a:endParaRPr>
          </a:p>
        </p:txBody>
      </p:sp>
      <p:pic>
        <p:nvPicPr>
          <p:cNvPr id="217" name="Google Shape;217;g11c886267b6_0_39"/>
          <p:cNvPicPr preferRelativeResize="0"/>
          <p:nvPr/>
        </p:nvPicPr>
        <p:blipFill rotWithShape="1">
          <a:blip r:embed="rId3">
            <a:alphaModFix/>
          </a:blip>
          <a:srcRect r="49158"/>
          <a:stretch/>
        </p:blipFill>
        <p:spPr>
          <a:xfrm>
            <a:off x="219809" y="124550"/>
            <a:ext cx="1058016" cy="1563625"/>
          </a:xfrm>
          <a:prstGeom prst="rect">
            <a:avLst/>
          </a:prstGeom>
          <a:noFill/>
          <a:ln>
            <a:noFill/>
          </a:ln>
        </p:spPr>
      </p:pic>
      <p:sp>
        <p:nvSpPr>
          <p:cNvPr id="218" name="Google Shape;218;g11c886267b6_0_39"/>
          <p:cNvSpPr txBox="1"/>
          <p:nvPr/>
        </p:nvSpPr>
        <p:spPr>
          <a:xfrm>
            <a:off x="149263" y="1780863"/>
            <a:ext cx="1199100" cy="292357"/>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000"/>
              <a:buFont typeface="Arial"/>
              <a:buNone/>
              <a:defRPr sz="1000" u="sng">
                <a:solidFill>
                  <a:schemeClr val="hlink"/>
                </a:solidFill>
                <a:latin typeface="Arial"/>
                <a:ea typeface="Arial"/>
                <a:cs typeface="Arial"/>
                <a:sym typeface="Arial"/>
                <a:hlinkClick r:id="rId4"/>
              </a:defRPr>
            </a:pPr>
            <a:r>
              <a:rPr sz="700"/>
              <a:t>Προέλευση εικόνας</a:t>
            </a:r>
            <a:endParaRPr sz="700" b="0" i="0" u="none" strike="noStrike" cap="none">
              <a:solidFill>
                <a:srgbClr val="000000"/>
              </a:solidFill>
              <a:latin typeface="Arial"/>
              <a:ea typeface="Arial"/>
              <a:cs typeface="Arial"/>
              <a:sym typeface="Arial"/>
            </a:endParaRPr>
          </a:p>
        </p:txBody>
      </p:sp>
      <p:pic>
        <p:nvPicPr>
          <p:cNvPr id="7" name="Рисунок 6">
            <a:extLst>
              <a:ext uri="{FF2B5EF4-FFF2-40B4-BE49-F238E27FC236}">
                <a16:creationId xmlns:a16="http://schemas.microsoft.com/office/drawing/2014/main" id="{AF20C0C6-D7DE-4824-B7B9-E8D7CC999EC1}"/>
              </a:ext>
            </a:extLst>
          </p:cNvPr>
          <p:cNvPicPr>
            <a:picLocks noChangeAspect="1"/>
          </p:cNvPicPr>
          <p:nvPr/>
        </p:nvPicPr>
        <p:blipFill>
          <a:blip r:embed="rId5"/>
          <a:stretch>
            <a:fillRect/>
          </a:stretch>
        </p:blipFill>
        <p:spPr>
          <a:xfrm>
            <a:off x="4507163" y="789940"/>
            <a:ext cx="6527800" cy="5905500"/>
          </a:xfrm>
          <a:prstGeom prst="rect">
            <a:avLst/>
          </a:prstGeom>
        </p:spPr>
      </p:pic>
      <p:sp>
        <p:nvSpPr>
          <p:cNvPr id="8" name="Прямоугольник 7">
            <a:extLst>
              <a:ext uri="{FF2B5EF4-FFF2-40B4-BE49-F238E27FC236}">
                <a16:creationId xmlns:a16="http://schemas.microsoft.com/office/drawing/2014/main" id="{29F0ED27-7E8A-4372-8561-BB251AC4C3EA}"/>
              </a:ext>
            </a:extLst>
          </p:cNvPr>
          <p:cNvSpPr/>
          <p:nvPr/>
        </p:nvSpPr>
        <p:spPr>
          <a:xfrm>
            <a:off x="7924800" y="1028700"/>
            <a:ext cx="863600" cy="254000"/>
          </a:xfrm>
          <a:prstGeom prst="rect">
            <a:avLst/>
          </a:prstGeom>
          <a:noFill/>
        </p:spPr>
        <p:txBody>
          <a:bodyPr wrap="none" lIns="0" tIns="0" rIns="0" bIns="0">
            <a:noAutofit/>
          </a:bodyPr>
          <a:lstStyle/>
          <a:p>
            <a:pPr indent="0">
              <a:defRPr sz="1700">
                <a:latin typeface="Calibri"/>
              </a:defRPr>
            </a:pPr>
            <a:r>
              <a:rPr sz="1600"/>
              <a:t>• Χρωστικές</a:t>
            </a:r>
            <a:endParaRPr lang="en-US" sz="1600" dirty="0">
              <a:latin typeface="Calibri"/>
            </a:endParaRPr>
          </a:p>
        </p:txBody>
      </p:sp>
      <p:sp>
        <p:nvSpPr>
          <p:cNvPr id="9" name="Прямоугольник 8">
            <a:extLst>
              <a:ext uri="{FF2B5EF4-FFF2-40B4-BE49-F238E27FC236}">
                <a16:creationId xmlns:a16="http://schemas.microsoft.com/office/drawing/2014/main" id="{BC7B4A2C-A28F-4ADB-8883-245E00FD653B}"/>
              </a:ext>
            </a:extLst>
          </p:cNvPr>
          <p:cNvSpPr/>
          <p:nvPr/>
        </p:nvSpPr>
        <p:spPr>
          <a:xfrm>
            <a:off x="7899400" y="1633220"/>
            <a:ext cx="1409700" cy="294640"/>
          </a:xfrm>
          <a:prstGeom prst="rect">
            <a:avLst/>
          </a:prstGeom>
          <a:noFill/>
        </p:spPr>
        <p:txBody>
          <a:bodyPr wrap="none" lIns="0" tIns="0" rIns="0" bIns="0">
            <a:noAutofit/>
          </a:bodyPr>
          <a:lstStyle/>
          <a:p>
            <a:pPr indent="0">
              <a:defRPr sz="1700">
                <a:latin typeface="Calibri"/>
              </a:defRPr>
            </a:pPr>
            <a:r>
              <a:rPr sz="1600"/>
              <a:t>• Συντηρητικά</a:t>
            </a:r>
          </a:p>
        </p:txBody>
      </p:sp>
      <p:sp>
        <p:nvSpPr>
          <p:cNvPr id="10" name="Прямоугольник 9">
            <a:extLst>
              <a:ext uri="{FF2B5EF4-FFF2-40B4-BE49-F238E27FC236}">
                <a16:creationId xmlns:a16="http://schemas.microsoft.com/office/drawing/2014/main" id="{41F8C5DC-F91F-49F3-BE6F-169BE5D0DDC2}"/>
              </a:ext>
            </a:extLst>
          </p:cNvPr>
          <p:cNvSpPr/>
          <p:nvPr/>
        </p:nvSpPr>
        <p:spPr>
          <a:xfrm>
            <a:off x="7937500" y="2298700"/>
            <a:ext cx="2933700" cy="294640"/>
          </a:xfrm>
          <a:prstGeom prst="rect">
            <a:avLst/>
          </a:prstGeom>
          <a:noFill/>
        </p:spPr>
        <p:txBody>
          <a:bodyPr wrap="none" lIns="0" tIns="0" rIns="0" bIns="0">
            <a:noAutofit/>
          </a:bodyPr>
          <a:lstStyle/>
          <a:p>
            <a:pPr indent="0">
              <a:defRPr sz="1700">
                <a:latin typeface="Calibri"/>
              </a:defRPr>
            </a:pPr>
            <a:r>
              <a:rPr sz="1600"/>
              <a:t>• Αντιοξειδωτικά, ρυθμιστές οξύτητας</a:t>
            </a:r>
          </a:p>
        </p:txBody>
      </p:sp>
      <p:sp>
        <p:nvSpPr>
          <p:cNvPr id="11" name="Прямоугольник 10">
            <a:extLst>
              <a:ext uri="{FF2B5EF4-FFF2-40B4-BE49-F238E27FC236}">
                <a16:creationId xmlns:a16="http://schemas.microsoft.com/office/drawing/2014/main" id="{BCFF4CD7-569E-48BA-ADB2-C55958480020}"/>
              </a:ext>
            </a:extLst>
          </p:cNvPr>
          <p:cNvSpPr/>
          <p:nvPr/>
        </p:nvSpPr>
        <p:spPr>
          <a:xfrm>
            <a:off x="7054695" y="2979621"/>
            <a:ext cx="3187700" cy="266700"/>
          </a:xfrm>
          <a:prstGeom prst="rect">
            <a:avLst/>
          </a:prstGeom>
          <a:noFill/>
        </p:spPr>
        <p:txBody>
          <a:bodyPr wrap="none" lIns="0" tIns="0" rIns="0" bIns="0">
            <a:noAutofit/>
          </a:bodyPr>
          <a:lstStyle/>
          <a:p>
            <a:pPr indent="0">
              <a:defRPr sz="1700">
                <a:latin typeface="Calibri"/>
              </a:defRPr>
            </a:pPr>
            <a:r>
              <a:rPr sz="1600" dirty="0"/>
              <a:t>• </a:t>
            </a:r>
            <a:r>
              <a:rPr sz="1600" dirty="0" err="1"/>
              <a:t>Πηκτικά</a:t>
            </a:r>
            <a:r>
              <a:rPr sz="1600" dirty="0"/>
              <a:t> </a:t>
            </a:r>
            <a:r>
              <a:rPr sz="1600" dirty="0" err="1"/>
              <a:t>μέσ</a:t>
            </a:r>
            <a:r>
              <a:rPr sz="1600" dirty="0"/>
              <a:t>α, σταθεροποιητές, γαλακτωματοποιητές</a:t>
            </a:r>
          </a:p>
        </p:txBody>
      </p:sp>
      <p:sp>
        <p:nvSpPr>
          <p:cNvPr id="12" name="Прямоугольник 11">
            <a:extLst>
              <a:ext uri="{FF2B5EF4-FFF2-40B4-BE49-F238E27FC236}">
                <a16:creationId xmlns:a16="http://schemas.microsoft.com/office/drawing/2014/main" id="{00D8A4EC-05EF-4FEE-8512-FFDC455E3884}"/>
              </a:ext>
            </a:extLst>
          </p:cNvPr>
          <p:cNvSpPr/>
          <p:nvPr/>
        </p:nvSpPr>
        <p:spPr>
          <a:xfrm>
            <a:off x="7103110" y="3626853"/>
            <a:ext cx="3441700" cy="266700"/>
          </a:xfrm>
          <a:prstGeom prst="rect">
            <a:avLst/>
          </a:prstGeom>
          <a:noFill/>
        </p:spPr>
        <p:txBody>
          <a:bodyPr wrap="none" lIns="0" tIns="0" rIns="0" bIns="0">
            <a:noAutofit/>
          </a:bodyPr>
          <a:lstStyle/>
          <a:p>
            <a:pPr indent="0">
              <a:defRPr sz="1700">
                <a:latin typeface="Calibri"/>
              </a:defRPr>
            </a:pPr>
            <a:r>
              <a:rPr sz="1600" dirty="0"/>
              <a:t>• </a:t>
            </a:r>
            <a:r>
              <a:rPr sz="1600" dirty="0" err="1"/>
              <a:t>Ρυθμιστές</a:t>
            </a:r>
            <a:r>
              <a:rPr sz="1600" dirty="0"/>
              <a:t> </a:t>
            </a:r>
            <a:r>
              <a:rPr sz="1600" dirty="0" err="1"/>
              <a:t>οξύτητ</a:t>
            </a:r>
            <a:r>
              <a:rPr sz="1600" dirty="0"/>
              <a:t>ας, αντισυσσωματοποιητικοί παράγοντες</a:t>
            </a:r>
          </a:p>
        </p:txBody>
      </p:sp>
      <p:sp>
        <p:nvSpPr>
          <p:cNvPr id="13" name="Прямоугольник 12">
            <a:extLst>
              <a:ext uri="{FF2B5EF4-FFF2-40B4-BE49-F238E27FC236}">
                <a16:creationId xmlns:a16="http://schemas.microsoft.com/office/drawing/2014/main" id="{3C17B8F3-5BD1-4595-B6B6-A8EF0724587B}"/>
              </a:ext>
            </a:extLst>
          </p:cNvPr>
          <p:cNvSpPr/>
          <p:nvPr/>
        </p:nvSpPr>
        <p:spPr>
          <a:xfrm>
            <a:off x="7912100" y="4241800"/>
            <a:ext cx="1823720" cy="271780"/>
          </a:xfrm>
          <a:prstGeom prst="rect">
            <a:avLst/>
          </a:prstGeom>
          <a:noFill/>
        </p:spPr>
        <p:txBody>
          <a:bodyPr wrap="none" lIns="0" tIns="0" rIns="0" bIns="0">
            <a:noAutofit/>
          </a:bodyPr>
          <a:lstStyle/>
          <a:p>
            <a:pPr indent="0">
              <a:defRPr sz="1700">
                <a:latin typeface="Calibri"/>
              </a:defRPr>
            </a:pPr>
            <a:r>
              <a:rPr sz="1600"/>
              <a:t>• Ενισχυτικά γεύσης</a:t>
            </a:r>
          </a:p>
        </p:txBody>
      </p:sp>
      <p:sp>
        <p:nvSpPr>
          <p:cNvPr id="14" name="Прямоугольник 13">
            <a:extLst>
              <a:ext uri="{FF2B5EF4-FFF2-40B4-BE49-F238E27FC236}">
                <a16:creationId xmlns:a16="http://schemas.microsoft.com/office/drawing/2014/main" id="{73D8D7FC-F608-4DDB-B1B4-E63E06B8A017}"/>
              </a:ext>
            </a:extLst>
          </p:cNvPr>
          <p:cNvSpPr/>
          <p:nvPr/>
        </p:nvSpPr>
        <p:spPr>
          <a:xfrm>
            <a:off x="7924800" y="4899660"/>
            <a:ext cx="1148080" cy="259080"/>
          </a:xfrm>
          <a:prstGeom prst="rect">
            <a:avLst/>
          </a:prstGeom>
          <a:noFill/>
        </p:spPr>
        <p:txBody>
          <a:bodyPr wrap="none" lIns="0" tIns="0" rIns="0" bIns="0">
            <a:noAutofit/>
          </a:bodyPr>
          <a:lstStyle/>
          <a:p>
            <a:pPr indent="0" algn="just">
              <a:defRPr sz="1700">
                <a:latin typeface="Calibri"/>
              </a:defRPr>
            </a:pPr>
            <a:r>
              <a:rPr sz="1600"/>
              <a:t>• Αντιβιοτικά</a:t>
            </a:r>
          </a:p>
        </p:txBody>
      </p:sp>
      <p:sp>
        <p:nvSpPr>
          <p:cNvPr id="15" name="Прямоугольник 14">
            <a:extLst>
              <a:ext uri="{FF2B5EF4-FFF2-40B4-BE49-F238E27FC236}">
                <a16:creationId xmlns:a16="http://schemas.microsoft.com/office/drawing/2014/main" id="{50003D91-8F2E-4113-AB0B-8B123EAF9BA9}"/>
              </a:ext>
            </a:extLst>
          </p:cNvPr>
          <p:cNvSpPr/>
          <p:nvPr/>
        </p:nvSpPr>
        <p:spPr>
          <a:xfrm>
            <a:off x="7924800" y="5554980"/>
            <a:ext cx="1470660" cy="248920"/>
          </a:xfrm>
          <a:prstGeom prst="rect">
            <a:avLst/>
          </a:prstGeom>
          <a:noFill/>
        </p:spPr>
        <p:txBody>
          <a:bodyPr wrap="none" lIns="0" tIns="0" rIns="0" bIns="0">
            <a:noAutofit/>
          </a:bodyPr>
          <a:lstStyle/>
          <a:p>
            <a:pPr indent="0">
              <a:defRPr sz="1700">
                <a:latin typeface="Calibri"/>
              </a:defRPr>
            </a:pPr>
            <a:r>
              <a:rPr sz="1600"/>
              <a:t>• Διάφορα</a:t>
            </a:r>
          </a:p>
        </p:txBody>
      </p:sp>
      <p:sp>
        <p:nvSpPr>
          <p:cNvPr id="16" name="Прямоугольник 15">
            <a:extLst>
              <a:ext uri="{FF2B5EF4-FFF2-40B4-BE49-F238E27FC236}">
                <a16:creationId xmlns:a16="http://schemas.microsoft.com/office/drawing/2014/main" id="{8A269401-A71C-492F-911F-5D8B9B57FAD5}"/>
              </a:ext>
            </a:extLst>
          </p:cNvPr>
          <p:cNvSpPr/>
          <p:nvPr/>
        </p:nvSpPr>
        <p:spPr>
          <a:xfrm>
            <a:off x="7917180" y="6195060"/>
            <a:ext cx="1117600" cy="228600"/>
          </a:xfrm>
          <a:prstGeom prst="rect">
            <a:avLst/>
          </a:prstGeom>
          <a:noFill/>
        </p:spPr>
        <p:txBody>
          <a:bodyPr wrap="none" lIns="0" tIns="0" rIns="0" bIns="0">
            <a:noAutofit/>
          </a:bodyPr>
          <a:lstStyle/>
          <a:p>
            <a:pPr indent="0">
              <a:defRPr sz="1700">
                <a:latin typeface="Calibri"/>
              </a:defRPr>
            </a:pPr>
            <a:r>
              <a:rPr sz="1600"/>
              <a:t>• Επιπλέον πρόσθετα</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g12b04ce3b57_2_114"/>
          <p:cNvSpPr txBox="1">
            <a:spLocks noGrp="1"/>
          </p:cNvSpPr>
          <p:nvPr>
            <p:ph type="body" idx="1"/>
          </p:nvPr>
        </p:nvSpPr>
        <p:spPr>
          <a:xfrm>
            <a:off x="640593" y="352669"/>
            <a:ext cx="9000000" cy="432000"/>
          </a:xfrm>
          <a:prstGeom prst="rect">
            <a:avLst/>
          </a:prstGeom>
          <a:noFill/>
          <a:ln>
            <a:noFill/>
          </a:ln>
        </p:spPr>
        <p:txBody>
          <a:bodyPr spcFirstLastPara="1" wrap="square" lIns="91425" tIns="45700" rIns="91425" bIns="45700" anchor="t" anchorCtr="0">
            <a:noAutofit/>
          </a:bodyPr>
          <a:lstStyle/>
          <a:p>
            <a:pPr marL="0" lvl="0" indent="0" algn="ctr" rtl="1">
              <a:lnSpc>
                <a:spcPct val="100000"/>
              </a:lnSpc>
              <a:spcBef>
                <a:spcPts val="0"/>
              </a:spcBef>
              <a:spcAft>
                <a:spcPts val="0"/>
              </a:spcAft>
              <a:buClr>
                <a:schemeClr val="dk2"/>
              </a:buClr>
              <a:buSzPts val="3000"/>
              <a:buNone/>
              <a:defRPr sz="3600" b="1"/>
            </a:pPr>
            <a:r>
              <a:t>Πρόσθετα τροφίμων - Χρωστικές τροφίμων</a:t>
            </a:r>
            <a:endParaRPr sz="3600"/>
          </a:p>
        </p:txBody>
      </p:sp>
      <p:pic>
        <p:nvPicPr>
          <p:cNvPr id="4" name="Рисунок 3">
            <a:extLst>
              <a:ext uri="{FF2B5EF4-FFF2-40B4-BE49-F238E27FC236}">
                <a16:creationId xmlns:a16="http://schemas.microsoft.com/office/drawing/2014/main" id="{0F44B054-8C4C-454B-B083-4F9553C65D38}"/>
              </a:ext>
            </a:extLst>
          </p:cNvPr>
          <p:cNvPicPr>
            <a:picLocks noChangeAspect="1"/>
          </p:cNvPicPr>
          <p:nvPr/>
        </p:nvPicPr>
        <p:blipFill>
          <a:blip r:embed="rId3"/>
          <a:stretch>
            <a:fillRect/>
          </a:stretch>
        </p:blipFill>
        <p:spPr>
          <a:xfrm>
            <a:off x="1968500" y="1206500"/>
            <a:ext cx="7962900" cy="4991100"/>
          </a:xfrm>
          <a:prstGeom prst="rect">
            <a:avLst/>
          </a:prstGeom>
        </p:spPr>
      </p:pic>
      <p:sp>
        <p:nvSpPr>
          <p:cNvPr id="5" name="Прямоугольник 4">
            <a:extLst>
              <a:ext uri="{FF2B5EF4-FFF2-40B4-BE49-F238E27FC236}">
                <a16:creationId xmlns:a16="http://schemas.microsoft.com/office/drawing/2014/main" id="{48BC46F8-791B-47B2-9DCF-7467E8965CB0}"/>
              </a:ext>
            </a:extLst>
          </p:cNvPr>
          <p:cNvSpPr/>
          <p:nvPr/>
        </p:nvSpPr>
        <p:spPr>
          <a:xfrm>
            <a:off x="2395220" y="2664460"/>
            <a:ext cx="1493520" cy="670560"/>
          </a:xfrm>
          <a:prstGeom prst="rect">
            <a:avLst/>
          </a:prstGeom>
          <a:solidFill>
            <a:srgbClr val="FFFFFF"/>
          </a:solidFill>
        </p:spPr>
        <p:txBody>
          <a:bodyPr lIns="0" tIns="0" rIns="0" bIns="0">
            <a:noAutofit/>
          </a:bodyPr>
          <a:lstStyle/>
          <a:p>
            <a:pPr indent="0" algn="ctr">
              <a:spcAft>
                <a:spcPts val="560"/>
              </a:spcAft>
              <a:defRPr sz="1700" b="1">
                <a:latin typeface="Calibri"/>
              </a:defRPr>
            </a:pPr>
            <a:r>
              <a:t>Κουρκουμίνη -E100</a:t>
            </a:r>
          </a:p>
          <a:p>
            <a:pPr indent="0" algn="ctr">
              <a:defRPr sz="1700" b="1">
                <a:solidFill>
                  <a:srgbClr val="F8BF11"/>
                </a:solidFill>
                <a:latin typeface="Calibri"/>
              </a:defRPr>
            </a:pPr>
            <a:r>
              <a:t>Κίτρινο</a:t>
            </a:r>
          </a:p>
        </p:txBody>
      </p:sp>
      <p:sp>
        <p:nvSpPr>
          <p:cNvPr id="6" name="Прямоугольник 5">
            <a:extLst>
              <a:ext uri="{FF2B5EF4-FFF2-40B4-BE49-F238E27FC236}">
                <a16:creationId xmlns:a16="http://schemas.microsoft.com/office/drawing/2014/main" id="{9E363C69-B539-4AE3-A697-A63D9A0654E4}"/>
              </a:ext>
            </a:extLst>
          </p:cNvPr>
          <p:cNvSpPr/>
          <p:nvPr/>
        </p:nvSpPr>
        <p:spPr>
          <a:xfrm>
            <a:off x="4935220" y="2628900"/>
            <a:ext cx="1541780" cy="693420"/>
          </a:xfrm>
          <a:prstGeom prst="rect">
            <a:avLst/>
          </a:prstGeom>
          <a:solidFill>
            <a:srgbClr val="FFFFFF"/>
          </a:solidFill>
        </p:spPr>
        <p:txBody>
          <a:bodyPr lIns="0" tIns="0" rIns="0" bIns="0">
            <a:noAutofit/>
          </a:bodyPr>
          <a:lstStyle/>
          <a:p>
            <a:pPr indent="0" algn="ctr">
              <a:spcAft>
                <a:spcPts val="560"/>
              </a:spcAft>
              <a:defRPr sz="1700" b="1">
                <a:latin typeface="Calibri"/>
              </a:defRPr>
            </a:pPr>
            <a:r>
              <a:t>Καροτένιο -E160a</a:t>
            </a:r>
          </a:p>
          <a:p>
            <a:pPr indent="0" algn="ctr">
              <a:defRPr sz="1700" b="1">
                <a:solidFill>
                  <a:srgbClr val="E77E38"/>
                </a:solidFill>
                <a:latin typeface="Calibri"/>
              </a:defRPr>
            </a:pPr>
            <a:r>
              <a:t>Πορτοκαλί</a:t>
            </a:r>
          </a:p>
        </p:txBody>
      </p:sp>
      <p:sp>
        <p:nvSpPr>
          <p:cNvPr id="7" name="Прямоугольник 6">
            <a:extLst>
              <a:ext uri="{FF2B5EF4-FFF2-40B4-BE49-F238E27FC236}">
                <a16:creationId xmlns:a16="http://schemas.microsoft.com/office/drawing/2014/main" id="{E75CB222-DD70-4650-9254-BEFEE10B169E}"/>
              </a:ext>
            </a:extLst>
          </p:cNvPr>
          <p:cNvSpPr/>
          <p:nvPr/>
        </p:nvSpPr>
        <p:spPr>
          <a:xfrm>
            <a:off x="7937500" y="2654300"/>
            <a:ext cx="1574800" cy="647700"/>
          </a:xfrm>
          <a:prstGeom prst="rect">
            <a:avLst/>
          </a:prstGeom>
          <a:solidFill>
            <a:srgbClr val="FFFFFF"/>
          </a:solidFill>
        </p:spPr>
        <p:txBody>
          <a:bodyPr lIns="0" tIns="0" rIns="0" bIns="0">
            <a:noAutofit/>
          </a:bodyPr>
          <a:lstStyle/>
          <a:p>
            <a:pPr indent="0">
              <a:spcAft>
                <a:spcPts val="560"/>
              </a:spcAft>
              <a:defRPr sz="1700" b="1">
                <a:latin typeface="Calibri"/>
              </a:defRPr>
            </a:pPr>
            <a:r>
              <a:t>Λυκοπένιο -E160d</a:t>
            </a:r>
          </a:p>
          <a:p>
            <a:pPr indent="0" algn="ctr">
              <a:defRPr sz="1700" b="1">
                <a:solidFill>
                  <a:srgbClr val="F30C0F"/>
                </a:solidFill>
                <a:latin typeface="Calibri"/>
              </a:defRPr>
            </a:pPr>
            <a:r>
              <a:t>Κόκκινο</a:t>
            </a:r>
          </a:p>
        </p:txBody>
      </p:sp>
      <p:sp>
        <p:nvSpPr>
          <p:cNvPr id="8" name="Прямоугольник 7">
            <a:extLst>
              <a:ext uri="{FF2B5EF4-FFF2-40B4-BE49-F238E27FC236}">
                <a16:creationId xmlns:a16="http://schemas.microsoft.com/office/drawing/2014/main" id="{DBCC0781-F8FD-44DC-9530-21B47D2BEAF6}"/>
              </a:ext>
            </a:extLst>
          </p:cNvPr>
          <p:cNvSpPr/>
          <p:nvPr/>
        </p:nvSpPr>
        <p:spPr>
          <a:xfrm>
            <a:off x="2443480" y="5415280"/>
            <a:ext cx="1315720" cy="690880"/>
          </a:xfrm>
          <a:prstGeom prst="rect">
            <a:avLst/>
          </a:prstGeom>
          <a:solidFill>
            <a:srgbClr val="FFFFFF"/>
          </a:solidFill>
        </p:spPr>
        <p:txBody>
          <a:bodyPr lIns="0" tIns="0" rIns="0" bIns="0">
            <a:noAutofit/>
          </a:bodyPr>
          <a:lstStyle/>
          <a:p>
            <a:pPr indent="0">
              <a:spcAft>
                <a:spcPts val="560"/>
              </a:spcAft>
              <a:defRPr sz="1700" b="1">
                <a:latin typeface="Calibri"/>
              </a:defRPr>
            </a:pPr>
            <a:r>
              <a:t>Βετανίνη -E162</a:t>
            </a:r>
          </a:p>
          <a:p>
            <a:pPr indent="0" algn="ctr">
              <a:defRPr sz="1700" b="1">
                <a:solidFill>
                  <a:srgbClr val="C60B63"/>
                </a:solidFill>
                <a:latin typeface="Calibri"/>
              </a:defRPr>
            </a:pPr>
            <a:r>
              <a:t>Μοβ</a:t>
            </a:r>
          </a:p>
        </p:txBody>
      </p:sp>
      <p:sp>
        <p:nvSpPr>
          <p:cNvPr id="9" name="Прямоугольник 8">
            <a:extLst>
              <a:ext uri="{FF2B5EF4-FFF2-40B4-BE49-F238E27FC236}">
                <a16:creationId xmlns:a16="http://schemas.microsoft.com/office/drawing/2014/main" id="{E2464AD7-D86A-4F10-BD80-D944CFE1B65D}"/>
              </a:ext>
            </a:extLst>
          </p:cNvPr>
          <p:cNvSpPr/>
          <p:nvPr/>
        </p:nvSpPr>
        <p:spPr>
          <a:xfrm>
            <a:off x="4564380" y="5427980"/>
            <a:ext cx="1666240" cy="655320"/>
          </a:xfrm>
          <a:prstGeom prst="rect">
            <a:avLst/>
          </a:prstGeom>
          <a:solidFill>
            <a:srgbClr val="FFFFFF"/>
          </a:solidFill>
        </p:spPr>
        <p:txBody>
          <a:bodyPr lIns="0" tIns="0" rIns="0" bIns="0">
            <a:noAutofit/>
          </a:bodyPr>
          <a:lstStyle/>
          <a:p>
            <a:pPr indent="0" algn="ctr">
              <a:spcAft>
                <a:spcPts val="560"/>
              </a:spcAft>
              <a:defRPr sz="1700" b="1">
                <a:latin typeface="Calibri"/>
              </a:defRPr>
            </a:pPr>
            <a:r>
              <a:t>Χλωροφύλλη -E140</a:t>
            </a:r>
          </a:p>
          <a:p>
            <a:pPr indent="0" algn="ctr">
              <a:defRPr sz="1700" b="1">
                <a:solidFill>
                  <a:srgbClr val="38C73B"/>
                </a:solidFill>
                <a:latin typeface="Calibri"/>
              </a:defRPr>
            </a:pPr>
            <a:r>
              <a:t>Πράσινο</a:t>
            </a:r>
          </a:p>
        </p:txBody>
      </p:sp>
      <p:sp>
        <p:nvSpPr>
          <p:cNvPr id="10" name="Прямоугольник 9">
            <a:extLst>
              <a:ext uri="{FF2B5EF4-FFF2-40B4-BE49-F238E27FC236}">
                <a16:creationId xmlns:a16="http://schemas.microsoft.com/office/drawing/2014/main" id="{B1866158-0160-4418-B4BB-83F7AFD0EB50}"/>
              </a:ext>
            </a:extLst>
          </p:cNvPr>
          <p:cNvSpPr/>
          <p:nvPr/>
        </p:nvSpPr>
        <p:spPr>
          <a:xfrm>
            <a:off x="7825740" y="5433060"/>
            <a:ext cx="1859280" cy="673100"/>
          </a:xfrm>
          <a:prstGeom prst="rect">
            <a:avLst/>
          </a:prstGeom>
          <a:solidFill>
            <a:srgbClr val="FFFFFF"/>
          </a:solidFill>
        </p:spPr>
        <p:txBody>
          <a:bodyPr lIns="0" tIns="0" rIns="0" bIns="0">
            <a:noAutofit/>
          </a:bodyPr>
          <a:lstStyle/>
          <a:p>
            <a:pPr indent="0" algn="ctr">
              <a:spcAft>
                <a:spcPts val="560"/>
              </a:spcAft>
              <a:defRPr sz="1700" b="1">
                <a:latin typeface="Calibri"/>
              </a:defRPr>
            </a:pPr>
            <a:r>
              <a:t>Ανθοκυανίνες -E163</a:t>
            </a:r>
          </a:p>
          <a:p>
            <a:pPr indent="0" algn="ctr">
              <a:defRPr sz="1700" b="1">
                <a:solidFill>
                  <a:srgbClr val="6D349C"/>
                </a:solidFill>
                <a:latin typeface="Calibri"/>
              </a:defRPr>
            </a:pPr>
            <a:r>
              <a:t>Βιολετί</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pic>
        <p:nvPicPr>
          <p:cNvPr id="229" name="Google Shape;229;p5"/>
          <p:cNvPicPr preferRelativeResize="0">
            <a:picLocks noGrp="1"/>
          </p:cNvPicPr>
          <p:nvPr>
            <p:ph type="pic" idx="2"/>
          </p:nvPr>
        </p:nvPicPr>
        <p:blipFill rotWithShape="1">
          <a:blip r:embed="rId3">
            <a:alphaModFix/>
          </a:blip>
          <a:srcRect t="39222" b="39223"/>
          <a:stretch/>
        </p:blipFill>
        <p:spPr>
          <a:xfrm>
            <a:off x="645280" y="476672"/>
            <a:ext cx="10923328" cy="1584176"/>
          </a:xfrm>
          <a:prstGeom prst="round2DiagRect">
            <a:avLst>
              <a:gd name="adj1" fmla="val 16667"/>
              <a:gd name="adj2" fmla="val 0"/>
            </a:avLst>
          </a:prstGeom>
          <a:noFill/>
          <a:ln>
            <a:noFill/>
          </a:ln>
        </p:spPr>
      </p:pic>
      <p:sp>
        <p:nvSpPr>
          <p:cNvPr id="230" name="Google Shape;230;p5"/>
          <p:cNvSpPr txBox="1">
            <a:spLocks noGrp="1"/>
          </p:cNvSpPr>
          <p:nvPr>
            <p:ph type="body" idx="1"/>
          </p:nvPr>
        </p:nvSpPr>
        <p:spPr>
          <a:xfrm>
            <a:off x="623392" y="2276872"/>
            <a:ext cx="10945216" cy="43204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3000"/>
              <a:buNone/>
              <a:defRPr sz="3600" b="1"/>
            </a:pPr>
            <a:r>
              <a:t>Σύνοψη: </a:t>
            </a:r>
            <a:endParaRPr sz="3600" b="1"/>
          </a:p>
        </p:txBody>
      </p:sp>
      <p:sp>
        <p:nvSpPr>
          <p:cNvPr id="231" name="Google Shape;231;p5"/>
          <p:cNvSpPr txBox="1">
            <a:spLocks noGrp="1"/>
          </p:cNvSpPr>
          <p:nvPr>
            <p:ph type="body" idx="3"/>
          </p:nvPr>
        </p:nvSpPr>
        <p:spPr>
          <a:xfrm>
            <a:off x="623400" y="2924951"/>
            <a:ext cx="10945200" cy="2994300"/>
          </a:xfrm>
          <a:prstGeom prst="rect">
            <a:avLst/>
          </a:prstGeom>
          <a:noFill/>
          <a:ln>
            <a:noFill/>
          </a:ln>
        </p:spPr>
        <p:txBody>
          <a:bodyPr spcFirstLastPara="1" wrap="square" lIns="91425" tIns="45700" rIns="91425" bIns="45700" anchor="t" anchorCtr="0">
            <a:noAutofit/>
          </a:bodyPr>
          <a:lstStyle/>
          <a:p>
            <a:pPr marL="179387" lvl="0" indent="-179387" algn="l" rtl="0">
              <a:lnSpc>
                <a:spcPct val="114000"/>
              </a:lnSpc>
              <a:spcBef>
                <a:spcPts val="400"/>
              </a:spcBef>
              <a:spcAft>
                <a:spcPts val="0"/>
              </a:spcAft>
              <a:buSzPts val="2300"/>
              <a:buChar char="•"/>
              <a:defRPr sz="2300"/>
            </a:pPr>
            <a:r>
              <a:rPr dirty="0" err="1"/>
              <a:t>Οι</a:t>
            </a:r>
            <a:r>
              <a:rPr dirty="0"/>
              <a:t> κατα</a:t>
            </a:r>
            <a:r>
              <a:rPr dirty="0" err="1"/>
              <a:t>σκευ</a:t>
            </a:r>
            <a:r>
              <a:rPr dirty="0"/>
              <a:t>αστές ή οι εισαγωγείς υποχρεούνται να </a:t>
            </a:r>
            <a:r>
              <a:rPr lang="el-GR" dirty="0"/>
              <a:t>αναγράφουν στη συσκευασία</a:t>
            </a:r>
            <a:r>
              <a:rPr dirty="0"/>
              <a:t> όλα τα συστατικά και τα υλικά που περιέχονται στο προϊόν</a:t>
            </a:r>
            <a:endParaRPr sz="2300" dirty="0"/>
          </a:p>
          <a:p>
            <a:pPr marL="179387" lvl="0" indent="-179387" algn="l" rtl="0">
              <a:lnSpc>
                <a:spcPct val="114000"/>
              </a:lnSpc>
              <a:spcBef>
                <a:spcPts val="400"/>
              </a:spcBef>
              <a:spcAft>
                <a:spcPts val="0"/>
              </a:spcAft>
              <a:buSzPts val="2300"/>
              <a:buChar char="•"/>
              <a:defRPr sz="2300"/>
            </a:pPr>
            <a:r>
              <a:rPr dirty="0"/>
              <a:t> Τα </a:t>
            </a:r>
            <a:r>
              <a:rPr dirty="0" err="1"/>
              <a:t>συστ</a:t>
            </a:r>
            <a:r>
              <a:rPr dirty="0"/>
              <a:t>ατικά πρέπει να αναγράφονται κατά φθίνουσα σειρά, ανάλογα με τη σχετική τους περιεκτικότητα και το βάρος του προϊόντος</a:t>
            </a:r>
            <a:endParaRPr sz="2300" dirty="0"/>
          </a:p>
          <a:p>
            <a:pPr marL="179387" lvl="0" indent="-179387" algn="l" rtl="0">
              <a:lnSpc>
                <a:spcPct val="114000"/>
              </a:lnSpc>
              <a:spcBef>
                <a:spcPts val="400"/>
              </a:spcBef>
              <a:spcAft>
                <a:spcPts val="0"/>
              </a:spcAft>
              <a:buSzPts val="2300"/>
              <a:buChar char="•"/>
              <a:defRPr sz="2300"/>
            </a:pPr>
            <a:r>
              <a:rPr dirty="0"/>
              <a:t> Μπ</a:t>
            </a:r>
            <a:r>
              <a:rPr dirty="0" err="1"/>
              <a:t>ορούμε</a:t>
            </a:r>
            <a:r>
              <a:rPr dirty="0"/>
              <a:t> να </a:t>
            </a:r>
            <a:r>
              <a:rPr dirty="0" err="1"/>
              <a:t>συμ</a:t>
            </a:r>
            <a:r>
              <a:rPr dirty="0"/>
              <a:t>περάνουμε τον βαθμό επεξεργασίας των τροφίμων από τον κατάλογο των συστατικών, και ειδικά από τη χρήση πολλών προσθέτων, όπως χρωστικές τροφίμων, συντηρητικά, σταθεροποιητές κ.λπ. </a:t>
            </a:r>
            <a:endParaRPr sz="23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6"/>
          <p:cNvSpPr txBox="1">
            <a:spLocks noGrp="1"/>
          </p:cNvSpPr>
          <p:nvPr>
            <p:ph type="body" idx="1"/>
          </p:nvPr>
        </p:nvSpPr>
        <p:spPr>
          <a:xfrm>
            <a:off x="623399" y="387025"/>
            <a:ext cx="7077300" cy="2502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3000"/>
              <a:buNone/>
              <a:defRPr sz="3600" b="1"/>
            </a:pPr>
            <a:r>
              <a:t>Διατροφική δήλωση </a:t>
            </a:r>
            <a:endParaRPr sz="3600" b="1"/>
          </a:p>
        </p:txBody>
      </p:sp>
      <p:sp>
        <p:nvSpPr>
          <p:cNvPr id="237" name="Google Shape;237;p6"/>
          <p:cNvSpPr txBox="1">
            <a:spLocks noGrp="1"/>
          </p:cNvSpPr>
          <p:nvPr>
            <p:ph type="body" idx="4"/>
          </p:nvPr>
        </p:nvSpPr>
        <p:spPr>
          <a:xfrm>
            <a:off x="1133675" y="1389349"/>
            <a:ext cx="9847800" cy="4818945"/>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400"/>
              </a:spcBef>
              <a:spcAft>
                <a:spcPts val="0"/>
              </a:spcAft>
              <a:buSzPts val="2000"/>
              <a:buNone/>
              <a:defRPr sz="2400">
                <a:solidFill>
                  <a:srgbClr val="000000"/>
                </a:solidFill>
                <a:highlight>
                  <a:srgbClr val="FFFFFF"/>
                </a:highlight>
              </a:defRPr>
            </a:pPr>
            <a:r>
              <a:rPr b="1" dirty="0" err="1"/>
              <a:t>Στις</a:t>
            </a:r>
            <a:r>
              <a:rPr b="1" dirty="0"/>
              <a:t> </a:t>
            </a:r>
            <a:r>
              <a:rPr b="1" dirty="0" err="1"/>
              <a:t>ετικέτες</a:t>
            </a:r>
            <a:r>
              <a:rPr b="1" dirty="0"/>
              <a:t> </a:t>
            </a:r>
            <a:r>
              <a:rPr b="1" dirty="0" err="1"/>
              <a:t>των</a:t>
            </a:r>
            <a:r>
              <a:rPr b="1" dirty="0"/>
              <a:t> </a:t>
            </a:r>
            <a:r>
              <a:rPr b="1" dirty="0" err="1"/>
              <a:t>τροφίμων</a:t>
            </a:r>
            <a:r>
              <a:rPr b="1" dirty="0"/>
              <a:t> π</a:t>
            </a:r>
            <a:r>
              <a:rPr b="1" dirty="0" err="1"/>
              <a:t>ρέ</a:t>
            </a:r>
            <a:r>
              <a:rPr b="1" dirty="0"/>
              <a:t>πει να αναγράφονται οι ακόλουθες διατροφικές πληροφορίες</a:t>
            </a:r>
            <a:r>
              <a:rPr dirty="0"/>
              <a:t>:</a:t>
            </a:r>
            <a:endParaRPr sz="2400" dirty="0">
              <a:solidFill>
                <a:srgbClr val="000000"/>
              </a:solidFill>
              <a:highlight>
                <a:srgbClr val="FFFFFF"/>
              </a:highlight>
            </a:endParaRPr>
          </a:p>
          <a:p>
            <a:pPr marL="179387" lvl="0" indent="-179387" algn="l" rtl="0">
              <a:lnSpc>
                <a:spcPct val="114000"/>
              </a:lnSpc>
              <a:spcBef>
                <a:spcPts val="400"/>
              </a:spcBef>
              <a:spcAft>
                <a:spcPts val="0"/>
              </a:spcAft>
              <a:buClr>
                <a:schemeClr val="dk2"/>
              </a:buClr>
              <a:buSzPts val="2400"/>
              <a:buFont typeface="Calibri"/>
              <a:buChar char="•"/>
              <a:defRPr sz="2400">
                <a:solidFill>
                  <a:srgbClr val="000000"/>
                </a:solidFill>
                <a:highlight>
                  <a:srgbClr val="FFFFFF"/>
                </a:highlight>
              </a:defRPr>
            </a:pPr>
            <a:r>
              <a:rPr dirty="0"/>
              <a:t> π</a:t>
            </a:r>
            <a:r>
              <a:rPr dirty="0" err="1"/>
              <a:t>εριεκτικότητ</a:t>
            </a:r>
            <a:r>
              <a:rPr dirty="0"/>
              <a:t>α σε ενέργεια (kcal/KJ) </a:t>
            </a:r>
            <a:endParaRPr sz="2400" dirty="0">
              <a:solidFill>
                <a:srgbClr val="000000"/>
              </a:solidFill>
              <a:highlight>
                <a:srgbClr val="FFFFFF"/>
              </a:highlight>
            </a:endParaRPr>
          </a:p>
          <a:p>
            <a:pPr marL="179387" lvl="0" indent="-179387" algn="l" rtl="0">
              <a:lnSpc>
                <a:spcPct val="114000"/>
              </a:lnSpc>
              <a:spcBef>
                <a:spcPts val="400"/>
              </a:spcBef>
              <a:spcAft>
                <a:spcPts val="0"/>
              </a:spcAft>
              <a:buClr>
                <a:schemeClr val="dk2"/>
              </a:buClr>
              <a:buSzPts val="2400"/>
              <a:buFont typeface="Calibri"/>
              <a:buChar char="•"/>
              <a:defRPr sz="2400">
                <a:highlight>
                  <a:srgbClr val="FFFFFF"/>
                </a:highlight>
              </a:defRPr>
            </a:pPr>
            <a:r>
              <a:rPr dirty="0">
                <a:solidFill>
                  <a:srgbClr val="000000"/>
                </a:solidFill>
              </a:rPr>
              <a:t>π</a:t>
            </a:r>
            <a:r>
              <a:rPr dirty="0" err="1">
                <a:solidFill>
                  <a:srgbClr val="000000"/>
                </a:solidFill>
              </a:rPr>
              <a:t>οσότητ</a:t>
            </a:r>
            <a:r>
              <a:rPr dirty="0">
                <a:solidFill>
                  <a:srgbClr val="000000"/>
                </a:solidFill>
              </a:rPr>
              <a:t>α λίπους, κορεσμένου λίπους, υδατανθράκων, ζάχαρης, </a:t>
            </a:r>
            <a:r>
              <a:rPr dirty="0"/>
              <a:t>πρωτεϊνών</a:t>
            </a:r>
            <a:r>
              <a:rPr dirty="0">
                <a:solidFill>
                  <a:srgbClr val="000000"/>
                </a:solidFill>
              </a:rPr>
              <a:t> και </a:t>
            </a:r>
            <a:r>
              <a:rPr lang="el-GR" dirty="0">
                <a:solidFill>
                  <a:srgbClr val="000000"/>
                </a:solidFill>
              </a:rPr>
              <a:t>άλατος</a:t>
            </a:r>
            <a:r>
              <a:rPr dirty="0">
                <a:solidFill>
                  <a:srgbClr val="000000"/>
                </a:solidFill>
              </a:rPr>
              <a:t> σε 100 γρ. ή 100 ml π</a:t>
            </a:r>
            <a:r>
              <a:rPr dirty="0" err="1">
                <a:solidFill>
                  <a:srgbClr val="000000"/>
                </a:solidFill>
              </a:rPr>
              <a:t>ροϊόντος</a:t>
            </a:r>
            <a:endParaRPr sz="2400" dirty="0">
              <a:solidFill>
                <a:srgbClr val="000000"/>
              </a:solidFill>
              <a:highlight>
                <a:srgbClr val="FFFFFF"/>
              </a:highlight>
            </a:endParaRPr>
          </a:p>
          <a:p>
            <a:pPr marL="179387" lvl="0" indent="-179387" algn="l" rtl="0">
              <a:lnSpc>
                <a:spcPct val="114000"/>
              </a:lnSpc>
              <a:spcBef>
                <a:spcPts val="400"/>
              </a:spcBef>
              <a:spcAft>
                <a:spcPts val="0"/>
              </a:spcAft>
              <a:buClr>
                <a:schemeClr val="dk2"/>
              </a:buClr>
              <a:buSzPts val="2400"/>
              <a:buFont typeface="Calibri"/>
              <a:buChar char="•"/>
              <a:defRPr sz="2400">
                <a:highlight>
                  <a:srgbClr val="FFFFFF"/>
                </a:highlight>
              </a:defRPr>
            </a:pPr>
            <a:r>
              <a:rPr dirty="0">
                <a:solidFill>
                  <a:srgbClr val="000000"/>
                </a:solidFill>
              </a:rPr>
              <a:t>Η επ</a:t>
            </a:r>
            <a:r>
              <a:rPr dirty="0" err="1">
                <a:solidFill>
                  <a:srgbClr val="000000"/>
                </a:solidFill>
              </a:rPr>
              <a:t>ισήμ</a:t>
            </a:r>
            <a:r>
              <a:rPr dirty="0">
                <a:solidFill>
                  <a:srgbClr val="000000"/>
                </a:solidFill>
              </a:rPr>
              <a:t>ανση πληροφοριών σχετικά με την ποσότητα ανά μερίδα, καθώς και την περιεκτικότητα σε φυτικές ίνες, μονοακόρεστα λιπαρά, πολυακόρεστα λιπαρά, πολυόλη, </a:t>
            </a:r>
            <a:r>
              <a:rPr dirty="0"/>
              <a:t>άμυλο</a:t>
            </a:r>
            <a:r>
              <a:rPr dirty="0">
                <a:solidFill>
                  <a:srgbClr val="000000"/>
                </a:solidFill>
              </a:rPr>
              <a:t> και </a:t>
            </a:r>
            <a:r>
              <a:rPr dirty="0"/>
              <a:t>βιταμίνες</a:t>
            </a:r>
            <a:r>
              <a:rPr dirty="0">
                <a:solidFill>
                  <a:srgbClr val="000000"/>
                </a:solidFill>
              </a:rPr>
              <a:t> ή μεταλλικά στοιχεία είναι προαιρετική</a:t>
            </a:r>
            <a:endParaRPr sz="2400" dirty="0">
              <a:solidFill>
                <a:srgbClr val="000000"/>
              </a:solidFill>
              <a:highlight>
                <a:srgbClr val="FFFFFF"/>
              </a:highlight>
            </a:endParaRPr>
          </a:p>
          <a:p>
            <a:pPr marL="179388" lvl="0" indent="-179388" algn="l" rtl="0">
              <a:lnSpc>
                <a:spcPct val="114000"/>
              </a:lnSpc>
              <a:spcBef>
                <a:spcPts val="400"/>
              </a:spcBef>
              <a:spcAft>
                <a:spcPts val="0"/>
              </a:spcAft>
              <a:buClr>
                <a:srgbClr val="000000"/>
              </a:buClr>
              <a:buSzPts val="2400"/>
              <a:buChar char="•"/>
              <a:defRPr sz="2400">
                <a:solidFill>
                  <a:srgbClr val="000000"/>
                </a:solidFill>
                <a:highlight>
                  <a:srgbClr val="FFFFFF"/>
                </a:highlight>
              </a:defRPr>
            </a:pPr>
            <a:r>
              <a:rPr dirty="0" err="1"/>
              <a:t>οι</a:t>
            </a:r>
            <a:r>
              <a:rPr dirty="0"/>
              <a:t> π</a:t>
            </a:r>
            <a:r>
              <a:rPr dirty="0" err="1"/>
              <a:t>ληροφορίες</a:t>
            </a:r>
            <a:r>
              <a:rPr dirty="0"/>
              <a:t> </a:t>
            </a:r>
            <a:r>
              <a:rPr dirty="0" err="1"/>
              <a:t>συχνά</a:t>
            </a:r>
            <a:r>
              <a:rPr dirty="0"/>
              <a:t> </a:t>
            </a:r>
            <a:r>
              <a:rPr dirty="0" err="1"/>
              <a:t>δι</a:t>
            </a:r>
            <a:r>
              <a:rPr dirty="0"/>
              <a:t>αφέρουν ανά χώρα και περιοχή, καθώς οι τοπικοί κανονισμοί και νόμοι ποικίλλουν. </a:t>
            </a:r>
            <a:endParaRPr sz="2400" dirty="0">
              <a:solidFill>
                <a:srgbClr val="000000"/>
              </a:solidFill>
              <a:highlight>
                <a:srgbClr val="FFFFFF"/>
              </a:high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g139971624f0_0_0"/>
          <p:cNvSpPr txBox="1">
            <a:spLocks noGrp="1"/>
          </p:cNvSpPr>
          <p:nvPr>
            <p:ph type="sldNum" idx="12"/>
          </p:nvPr>
        </p:nvSpPr>
        <p:spPr>
          <a:xfrm>
            <a:off x="9317990" y="6441313"/>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nl-NL"/>
              <a:t>19</a:t>
            </a:fld>
            <a:endParaRPr/>
          </a:p>
        </p:txBody>
      </p:sp>
      <p:sp>
        <p:nvSpPr>
          <p:cNvPr id="392" name="Google Shape;392;g139971624f0_0_0"/>
          <p:cNvSpPr txBox="1">
            <a:spLocks noGrp="1"/>
          </p:cNvSpPr>
          <p:nvPr>
            <p:ph type="body" idx="1"/>
          </p:nvPr>
        </p:nvSpPr>
        <p:spPr>
          <a:xfrm>
            <a:off x="1785646" y="1089254"/>
            <a:ext cx="3332700" cy="3996093"/>
          </a:xfrm>
          <a:prstGeom prst="rect">
            <a:avLst/>
          </a:prstGeom>
          <a:noFill/>
          <a:ln>
            <a:noFill/>
          </a:ln>
        </p:spPr>
        <p:txBody>
          <a:bodyPr spcFirstLastPara="1" wrap="square" lIns="91425" tIns="45700" rIns="91425" bIns="45700" anchor="t" anchorCtr="0">
            <a:noAutofit/>
          </a:bodyPr>
          <a:lstStyle/>
          <a:p>
            <a:pPr marL="0" lvl="0" indent="0" algn="l" rtl="0">
              <a:lnSpc>
                <a:spcPct val="113000"/>
              </a:lnSpc>
              <a:spcBef>
                <a:spcPts val="0"/>
              </a:spcBef>
              <a:spcAft>
                <a:spcPts val="0"/>
              </a:spcAft>
              <a:buSzPts val="2000"/>
              <a:buNone/>
            </a:pPr>
            <a:r>
              <a:rPr lang="en-GB" sz="2800" dirty="0">
                <a:highlight>
                  <a:srgbClr val="B4A7D6"/>
                </a:highlight>
                <a:latin typeface="Calibri" panose="020F0502020204030204" pitchFamily="34" charset="0"/>
                <a:cs typeface="Calibri" panose="020F0502020204030204" pitchFamily="34" charset="0"/>
              </a:rPr>
              <a:t> </a:t>
            </a:r>
            <a:r>
              <a:rPr lang="el-GR" sz="2800" dirty="0">
                <a:highlight>
                  <a:srgbClr val="B4A7D6"/>
                </a:highlight>
                <a:latin typeface="Calibri" panose="020F0502020204030204" pitchFamily="34" charset="0"/>
                <a:cs typeface="Calibri" panose="020F0502020204030204" pitchFamily="34" charset="0"/>
              </a:rPr>
              <a:t>Ο πίνακας περιγράφει λεπτομερώς τη </a:t>
            </a:r>
            <a:r>
              <a:rPr lang="el-GR" sz="2800" b="1" dirty="0">
                <a:highlight>
                  <a:srgbClr val="B4A7D6"/>
                </a:highlight>
                <a:latin typeface="Calibri" panose="020F0502020204030204" pitchFamily="34" charset="0"/>
                <a:cs typeface="Calibri" panose="020F0502020204030204" pitchFamily="34" charset="0"/>
                <a:sym typeface="Titillium Web"/>
              </a:rPr>
              <a:t>θερμιδική αξία, το περιεχόμενο σε πρωτεϊνες, υδατάνθρακες, λίπος και νάτριο. </a:t>
            </a:r>
            <a:endParaRPr sz="5400" b="1" dirty="0">
              <a:highlight>
                <a:srgbClr val="B4A7D6"/>
              </a:highlight>
              <a:latin typeface="Calibri" panose="020F0502020204030204" pitchFamily="34" charset="0"/>
              <a:cs typeface="Calibri" panose="020F0502020204030204" pitchFamily="34" charset="0"/>
              <a:sym typeface="Titillium Web"/>
            </a:endParaRPr>
          </a:p>
        </p:txBody>
      </p:sp>
      <p:sp>
        <p:nvSpPr>
          <p:cNvPr id="393" name="Google Shape;393;g139971624f0_0_0"/>
          <p:cNvSpPr txBox="1">
            <a:spLocks noGrp="1"/>
          </p:cNvSpPr>
          <p:nvPr>
            <p:ph type="body" idx="1"/>
          </p:nvPr>
        </p:nvSpPr>
        <p:spPr>
          <a:xfrm>
            <a:off x="290168" y="228969"/>
            <a:ext cx="8640000" cy="4320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034EA2"/>
              </a:buClr>
              <a:buSzPts val="3200"/>
              <a:buNone/>
            </a:pPr>
            <a:r>
              <a:rPr lang="el-GR" dirty="0">
                <a:solidFill>
                  <a:srgbClr val="FFFFFF"/>
                </a:solidFill>
                <a:latin typeface="Calibri" panose="020F0502020204030204" pitchFamily="34" charset="0"/>
                <a:cs typeface="Calibri" panose="020F0502020204030204" pitchFamily="34" charset="0"/>
              </a:rPr>
              <a:t>Πίνακας διατροφικής δήλωσης</a:t>
            </a:r>
            <a:endParaRPr sz="3600" dirty="0">
              <a:solidFill>
                <a:srgbClr val="FFFFFF"/>
              </a:solidFill>
              <a:latin typeface="Calibri" panose="020F0502020204030204" pitchFamily="34" charset="0"/>
              <a:cs typeface="Calibri" panose="020F0502020204030204" pitchFamily="34" charset="0"/>
              <a:sym typeface="Titillium Web"/>
            </a:endParaRPr>
          </a:p>
        </p:txBody>
      </p:sp>
      <p:sp>
        <p:nvSpPr>
          <p:cNvPr id="394" name="Google Shape;394;g139971624f0_0_0"/>
          <p:cNvSpPr txBox="1"/>
          <p:nvPr/>
        </p:nvSpPr>
        <p:spPr>
          <a:xfrm>
            <a:off x="3185950" y="5988475"/>
            <a:ext cx="3453000" cy="738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nl-NL" sz="1200" b="0" i="0" u="none" strike="noStrike" cap="none">
                <a:solidFill>
                  <a:srgbClr val="FFFFFF"/>
                </a:solidFill>
                <a:latin typeface="Calibri"/>
                <a:ea typeface="Calibri"/>
                <a:cs typeface="Calibri"/>
                <a:sym typeface="Calibri"/>
              </a:rPr>
              <a:t>Image Source: </a:t>
            </a:r>
            <a:r>
              <a:rPr lang="nl-NL" sz="1200" b="0" i="0" u="sng" strike="noStrike" cap="none">
                <a:solidFill>
                  <a:srgbClr val="FFFFFF"/>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https://www.eufic.org/en/healthy-living/article/understanding-nutrition-information-infographic</a:t>
            </a:r>
            <a:r>
              <a:rPr lang="nl-NL" sz="1200" b="0" i="0" u="none" strike="noStrike" cap="none">
                <a:solidFill>
                  <a:srgbClr val="FFFFFF"/>
                </a:solidFill>
                <a:latin typeface="Calibri"/>
                <a:ea typeface="Calibri"/>
                <a:cs typeface="Calibri"/>
                <a:sym typeface="Calibri"/>
              </a:rPr>
              <a:t> </a:t>
            </a:r>
            <a:endParaRPr sz="1200" b="0" i="0" u="none" strike="noStrike" cap="none">
              <a:solidFill>
                <a:srgbClr val="FFFFFF"/>
              </a:solidFill>
              <a:latin typeface="Calibri"/>
              <a:ea typeface="Calibri"/>
              <a:cs typeface="Calibri"/>
              <a:sym typeface="Calibri"/>
            </a:endParaRPr>
          </a:p>
        </p:txBody>
      </p:sp>
      <p:pic>
        <p:nvPicPr>
          <p:cNvPr id="36" name="Рисунок 5">
            <a:extLst>
              <a:ext uri="{FF2B5EF4-FFF2-40B4-BE49-F238E27FC236}">
                <a16:creationId xmlns:a16="http://schemas.microsoft.com/office/drawing/2014/main" id="{A796D6B2-7031-937E-1E00-C84DBDA67BC5}"/>
              </a:ext>
            </a:extLst>
          </p:cNvPr>
          <p:cNvPicPr>
            <a:picLocks noChangeAspect="1"/>
          </p:cNvPicPr>
          <p:nvPr/>
        </p:nvPicPr>
        <p:blipFill>
          <a:blip r:embed="rId4"/>
          <a:stretch>
            <a:fillRect/>
          </a:stretch>
        </p:blipFill>
        <p:spPr>
          <a:xfrm>
            <a:off x="6932018" y="104953"/>
            <a:ext cx="5016500" cy="6388100"/>
          </a:xfrm>
          <a:prstGeom prst="rect">
            <a:avLst/>
          </a:prstGeom>
        </p:spPr>
      </p:pic>
      <p:sp>
        <p:nvSpPr>
          <p:cNvPr id="37" name="Прямоугольник 6">
            <a:extLst>
              <a:ext uri="{FF2B5EF4-FFF2-40B4-BE49-F238E27FC236}">
                <a16:creationId xmlns:a16="http://schemas.microsoft.com/office/drawing/2014/main" id="{FA17C411-DB68-12B2-8271-E225C191B752}"/>
              </a:ext>
            </a:extLst>
          </p:cNvPr>
          <p:cNvSpPr/>
          <p:nvPr/>
        </p:nvSpPr>
        <p:spPr>
          <a:xfrm>
            <a:off x="7172960" y="797560"/>
            <a:ext cx="3652520" cy="955040"/>
          </a:xfrm>
          <a:prstGeom prst="rect">
            <a:avLst/>
          </a:prstGeom>
          <a:solidFill>
            <a:srgbClr val="2F3871"/>
          </a:solidFill>
        </p:spPr>
        <p:txBody>
          <a:bodyPr lIns="0" tIns="0" rIns="0" bIns="0">
            <a:noAutofit/>
          </a:bodyPr>
          <a:lstStyle/>
          <a:p>
            <a:pPr indent="0">
              <a:spcAft>
                <a:spcPts val="350"/>
              </a:spcAft>
              <a:defRPr sz="2300" b="1">
                <a:solidFill>
                  <a:srgbClr val="FFFFFF"/>
                </a:solidFill>
                <a:latin typeface="Arial"/>
              </a:defRPr>
            </a:pPr>
            <a:r>
              <a:rPr dirty="0"/>
              <a:t>ΔΙΑΤΡΟΦΙΚΗ ΔΗΛΩΣΗ</a:t>
            </a:r>
          </a:p>
          <a:p>
            <a:pPr indent="0">
              <a:lnSpc>
                <a:spcPct val="93000"/>
              </a:lnSpc>
              <a:defRPr sz="1800">
                <a:solidFill>
                  <a:srgbClr val="FBE698"/>
                </a:solidFill>
                <a:latin typeface="Arial"/>
              </a:defRPr>
            </a:pPr>
            <a:r>
              <a:rPr dirty="0"/>
              <a:t>Η κατα</a:t>
            </a:r>
            <a:r>
              <a:rPr dirty="0" err="1"/>
              <a:t>νόηση</a:t>
            </a:r>
            <a:r>
              <a:rPr dirty="0"/>
              <a:t> </a:t>
            </a:r>
            <a:r>
              <a:rPr dirty="0" err="1"/>
              <a:t>της</a:t>
            </a:r>
            <a:r>
              <a:rPr dirty="0"/>
              <a:t> </a:t>
            </a:r>
            <a:r>
              <a:rPr dirty="0" err="1"/>
              <a:t>δι</a:t>
            </a:r>
            <a:r>
              <a:rPr dirty="0"/>
              <a:t>ατροφικής δήλωσης μπορεί να σας βοηθήσει να κάνετε πιο υγιεινές επιλογές</a:t>
            </a:r>
          </a:p>
        </p:txBody>
      </p:sp>
      <p:sp>
        <p:nvSpPr>
          <p:cNvPr id="38" name="Прямоугольник 7">
            <a:extLst>
              <a:ext uri="{FF2B5EF4-FFF2-40B4-BE49-F238E27FC236}">
                <a16:creationId xmlns:a16="http://schemas.microsoft.com/office/drawing/2014/main" id="{A84920D0-344A-1628-2BB6-E38B91E26624}"/>
              </a:ext>
            </a:extLst>
          </p:cNvPr>
          <p:cNvSpPr/>
          <p:nvPr/>
        </p:nvSpPr>
        <p:spPr>
          <a:xfrm>
            <a:off x="8308340" y="2250440"/>
            <a:ext cx="2433320" cy="304800"/>
          </a:xfrm>
          <a:prstGeom prst="rect">
            <a:avLst/>
          </a:prstGeom>
          <a:solidFill>
            <a:srgbClr val="4899CE"/>
          </a:solidFill>
        </p:spPr>
        <p:txBody>
          <a:bodyPr wrap="none" lIns="0" tIns="0" rIns="0" bIns="0">
            <a:noAutofit/>
          </a:bodyPr>
          <a:lstStyle/>
          <a:p>
            <a:pPr indent="0">
              <a:defRPr sz="1800">
                <a:solidFill>
                  <a:srgbClr val="FFFFFF"/>
                </a:solidFill>
                <a:latin typeface="Arial"/>
              </a:defRPr>
            </a:pPr>
            <a:r>
              <a:t>Τι πρέπει να γνωρίζετε</a:t>
            </a:r>
          </a:p>
        </p:txBody>
      </p:sp>
      <p:sp>
        <p:nvSpPr>
          <p:cNvPr id="39" name="Прямоугольник 8">
            <a:extLst>
              <a:ext uri="{FF2B5EF4-FFF2-40B4-BE49-F238E27FC236}">
                <a16:creationId xmlns:a16="http://schemas.microsoft.com/office/drawing/2014/main" id="{EED3BC22-4615-2105-0A25-6B8202591A1B}"/>
              </a:ext>
            </a:extLst>
          </p:cNvPr>
          <p:cNvSpPr/>
          <p:nvPr/>
        </p:nvSpPr>
        <p:spPr>
          <a:xfrm>
            <a:off x="6932018" y="2715260"/>
            <a:ext cx="1817316" cy="688340"/>
          </a:xfrm>
          <a:prstGeom prst="rect">
            <a:avLst/>
          </a:prstGeom>
          <a:solidFill>
            <a:srgbClr val="FE8E78"/>
          </a:solidFill>
        </p:spPr>
        <p:txBody>
          <a:bodyPr lIns="0" tIns="0" rIns="0" bIns="0">
            <a:noAutofit/>
          </a:bodyPr>
          <a:lstStyle/>
          <a:p>
            <a:pPr>
              <a:lnSpc>
                <a:spcPct val="123000"/>
              </a:lnSpc>
              <a:defRPr sz="650">
                <a:solidFill>
                  <a:srgbClr val="FFFFFF"/>
                </a:solidFill>
                <a:latin typeface="Arial"/>
              </a:defRPr>
            </a:pPr>
            <a:r>
              <a:rPr dirty="0"/>
              <a:t>α</a:t>
            </a:r>
            <a:r>
              <a:rPr dirty="0" err="1"/>
              <a:t>νά</a:t>
            </a:r>
            <a:r>
              <a:rPr dirty="0"/>
              <a:t> </a:t>
            </a:r>
            <a:r>
              <a:rPr dirty="0" err="1"/>
              <a:t>μερίδ</a:t>
            </a:r>
            <a:r>
              <a:rPr dirty="0"/>
              <a:t>α: συνιστώμενο μέγεθος μερίδας - εάν είναι διαθέσιμο, χρησιμοποιήστε το «% RI» ως σημείο αναφοράς, δηλαδή το ποσοστό των ημερήσιων διατροφικών αναγκών ενός μέσου ενήλικα</a:t>
            </a:r>
          </a:p>
        </p:txBody>
      </p:sp>
      <p:sp>
        <p:nvSpPr>
          <p:cNvPr id="40" name="Прямоугольник 9">
            <a:extLst>
              <a:ext uri="{FF2B5EF4-FFF2-40B4-BE49-F238E27FC236}">
                <a16:creationId xmlns:a16="http://schemas.microsoft.com/office/drawing/2014/main" id="{1045F864-2BE3-B326-6202-C0365F6930E9}"/>
              </a:ext>
            </a:extLst>
          </p:cNvPr>
          <p:cNvSpPr/>
          <p:nvPr/>
        </p:nvSpPr>
        <p:spPr>
          <a:xfrm>
            <a:off x="6932018" y="3526790"/>
            <a:ext cx="1864002" cy="393700"/>
          </a:xfrm>
          <a:prstGeom prst="rect">
            <a:avLst/>
          </a:prstGeom>
          <a:solidFill>
            <a:srgbClr val="34BF88"/>
          </a:solidFill>
        </p:spPr>
        <p:txBody>
          <a:bodyPr lIns="0" tIns="0" rIns="0" bIns="0">
            <a:noAutofit/>
          </a:bodyPr>
          <a:lstStyle/>
          <a:p>
            <a:pPr indent="0">
              <a:lnSpc>
                <a:spcPct val="110000"/>
              </a:lnSpc>
              <a:spcAft>
                <a:spcPts val="210"/>
              </a:spcAft>
              <a:defRPr sz="650">
                <a:solidFill>
                  <a:srgbClr val="FFFFFF"/>
                </a:solidFill>
                <a:latin typeface="Arial"/>
              </a:defRPr>
            </a:pPr>
            <a:r>
              <a:rPr dirty="0"/>
              <a:t>η κατα</a:t>
            </a:r>
            <a:r>
              <a:rPr dirty="0" err="1"/>
              <a:t>νάλωση</a:t>
            </a:r>
            <a:r>
              <a:rPr dirty="0"/>
              <a:t> </a:t>
            </a:r>
            <a:r>
              <a:rPr dirty="0" err="1"/>
              <a:t>μεγάλης</a:t>
            </a:r>
            <a:r>
              <a:rPr dirty="0"/>
              <a:t> π</a:t>
            </a:r>
            <a:r>
              <a:rPr dirty="0" err="1"/>
              <a:t>οσότητ</a:t>
            </a:r>
            <a:r>
              <a:rPr dirty="0"/>
              <a:t>ας τροφίμων με υψηλή περιεκτικότητα σε ενέργεια μπορεί να οδηγήσει σε αύξηση του σωματικού βάρους</a:t>
            </a:r>
          </a:p>
          <a:p>
            <a:pPr>
              <a:lnSpc>
                <a:spcPct val="110000"/>
              </a:lnSpc>
              <a:defRPr sz="650">
                <a:solidFill>
                  <a:srgbClr val="FFFFFF"/>
                </a:solidFill>
                <a:latin typeface="Arial"/>
              </a:defRPr>
            </a:pPr>
            <a:r>
              <a:rPr dirty="0"/>
              <a:t>kcal </a:t>
            </a:r>
            <a:r>
              <a:rPr dirty="0" err="1"/>
              <a:t>είν</a:t>
            </a:r>
            <a:r>
              <a:rPr dirty="0"/>
              <a:t>αι μια άλλη ονομασία για τις θερμίδες</a:t>
            </a:r>
          </a:p>
        </p:txBody>
      </p:sp>
      <p:sp>
        <p:nvSpPr>
          <p:cNvPr id="41" name="Прямоугольник 10">
            <a:extLst>
              <a:ext uri="{FF2B5EF4-FFF2-40B4-BE49-F238E27FC236}">
                <a16:creationId xmlns:a16="http://schemas.microsoft.com/office/drawing/2014/main" id="{0E9F7DA9-8188-0F1B-4950-5E42D1EF8D23}"/>
              </a:ext>
            </a:extLst>
          </p:cNvPr>
          <p:cNvSpPr/>
          <p:nvPr/>
        </p:nvSpPr>
        <p:spPr>
          <a:xfrm>
            <a:off x="6932018" y="4131945"/>
            <a:ext cx="1869590" cy="468630"/>
          </a:xfrm>
          <a:prstGeom prst="rect">
            <a:avLst/>
          </a:prstGeom>
          <a:solidFill>
            <a:srgbClr val="FBBF23"/>
          </a:solidFill>
        </p:spPr>
        <p:txBody>
          <a:bodyPr lIns="0" tIns="0" rIns="0" bIns="0">
            <a:noAutofit/>
          </a:bodyPr>
          <a:lstStyle/>
          <a:p>
            <a:pPr indent="0">
              <a:lnSpc>
                <a:spcPct val="126000"/>
              </a:lnSpc>
              <a:defRPr sz="650">
                <a:solidFill>
                  <a:srgbClr val="FFFFFF"/>
                </a:solidFill>
                <a:latin typeface="Arial"/>
              </a:defRPr>
            </a:pPr>
            <a:r>
              <a:rPr dirty="0"/>
              <a:t>τα </a:t>
            </a:r>
            <a:r>
              <a:rPr dirty="0" err="1"/>
              <a:t>λί</a:t>
            </a:r>
            <a:r>
              <a:rPr dirty="0"/>
              <a:t>πη είναι πλούσια σε θερμίδες, οπότε προσέχετε τις μερίδες σας και περιορίστε την πρόσληψη τροφίμων με υψηλή περιεκτικότητα</a:t>
            </a:r>
          </a:p>
        </p:txBody>
      </p:sp>
      <p:sp>
        <p:nvSpPr>
          <p:cNvPr id="42" name="Прямоугольник 11">
            <a:extLst>
              <a:ext uri="{FF2B5EF4-FFF2-40B4-BE49-F238E27FC236}">
                <a16:creationId xmlns:a16="http://schemas.microsoft.com/office/drawing/2014/main" id="{C1BFE097-C202-DD43-D88A-4B1DC7976FCC}"/>
              </a:ext>
            </a:extLst>
          </p:cNvPr>
          <p:cNvSpPr/>
          <p:nvPr/>
        </p:nvSpPr>
        <p:spPr>
          <a:xfrm>
            <a:off x="6932018" y="4774311"/>
            <a:ext cx="1915768" cy="261620"/>
          </a:xfrm>
          <a:prstGeom prst="rect">
            <a:avLst/>
          </a:prstGeom>
          <a:solidFill>
            <a:srgbClr val="F08223"/>
          </a:solidFill>
        </p:spPr>
        <p:txBody>
          <a:bodyPr lIns="0" tIns="0" rIns="0" bIns="0">
            <a:noAutofit/>
          </a:bodyPr>
          <a:lstStyle/>
          <a:p>
            <a:pPr marL="40200" indent="-88900">
              <a:lnSpc>
                <a:spcPct val="110000"/>
              </a:lnSpc>
              <a:defRPr sz="650">
                <a:solidFill>
                  <a:schemeClr val="bg1"/>
                </a:solidFill>
                <a:latin typeface="Arial"/>
              </a:defRPr>
            </a:pPr>
            <a:r>
              <a:rPr dirty="0"/>
              <a:t>επ</a:t>
            </a:r>
            <a:r>
              <a:rPr dirty="0" err="1"/>
              <a:t>ιλέξτε</a:t>
            </a:r>
            <a:r>
              <a:rPr dirty="0"/>
              <a:t> </a:t>
            </a:r>
            <a:r>
              <a:rPr dirty="0" err="1"/>
              <a:t>τροφές</a:t>
            </a:r>
            <a:r>
              <a:rPr dirty="0"/>
              <a:t> π</a:t>
            </a:r>
            <a:r>
              <a:rPr dirty="0" err="1"/>
              <a:t>λούσιες</a:t>
            </a:r>
            <a:r>
              <a:rPr dirty="0"/>
              <a:t> </a:t>
            </a:r>
            <a:r>
              <a:rPr dirty="0" err="1"/>
              <a:t>σε</a:t>
            </a:r>
            <a:r>
              <a:rPr dirty="0"/>
              <a:t> </a:t>
            </a:r>
            <a:r>
              <a:rPr dirty="0" err="1"/>
              <a:t>υδ</a:t>
            </a:r>
            <a:r>
              <a:rPr dirty="0"/>
              <a:t>ατάνθρακες, με χαμηλή περιεκτικότητα σε σάκχαρα και υψηλή περιεκτικότητα σε φυτικές ίνες</a:t>
            </a:r>
            <a:endParaRPr lang="en-US" sz="650" dirty="0">
              <a:solidFill>
                <a:schemeClr val="bg1"/>
              </a:solidFill>
              <a:latin typeface="Arial"/>
            </a:endParaRPr>
          </a:p>
        </p:txBody>
      </p:sp>
      <p:sp>
        <p:nvSpPr>
          <p:cNvPr id="43" name="Прямоугольник 12">
            <a:extLst>
              <a:ext uri="{FF2B5EF4-FFF2-40B4-BE49-F238E27FC236}">
                <a16:creationId xmlns:a16="http://schemas.microsoft.com/office/drawing/2014/main" id="{38FFBE88-6C14-F277-6B88-5DA40056C6E3}"/>
              </a:ext>
            </a:extLst>
          </p:cNvPr>
          <p:cNvSpPr/>
          <p:nvPr/>
        </p:nvSpPr>
        <p:spPr>
          <a:xfrm>
            <a:off x="6906135" y="5213477"/>
            <a:ext cx="1915768" cy="297180"/>
          </a:xfrm>
          <a:prstGeom prst="rect">
            <a:avLst/>
          </a:prstGeom>
          <a:solidFill>
            <a:srgbClr val="DAA8CD"/>
          </a:solidFill>
        </p:spPr>
        <p:txBody>
          <a:bodyPr wrap="none" lIns="0" tIns="0" rIns="0" bIns="0">
            <a:noAutofit/>
          </a:bodyPr>
          <a:lstStyle/>
          <a:p>
            <a:pPr indent="0">
              <a:defRPr sz="650">
                <a:solidFill>
                  <a:schemeClr val="bg1"/>
                </a:solidFill>
                <a:latin typeface="Arial"/>
              </a:defRPr>
            </a:pPr>
            <a:r>
              <a:rPr dirty="0"/>
              <a:t>ανα</a:t>
            </a:r>
            <a:r>
              <a:rPr dirty="0" err="1"/>
              <a:t>ζητήστε</a:t>
            </a:r>
            <a:r>
              <a:rPr dirty="0"/>
              <a:t> </a:t>
            </a:r>
            <a:r>
              <a:rPr dirty="0" err="1"/>
              <a:t>τρόφιμ</a:t>
            </a:r>
            <a:r>
              <a:rPr dirty="0"/>
              <a:t>α πλούσια σε πρωτεΐνες με </a:t>
            </a:r>
          </a:p>
          <a:p>
            <a:pPr indent="0">
              <a:defRPr sz="650">
                <a:solidFill>
                  <a:schemeClr val="bg1"/>
                </a:solidFill>
                <a:latin typeface="Arial"/>
              </a:defRPr>
            </a:pPr>
            <a:r>
              <a:rPr dirty="0"/>
              <a:t>χα</a:t>
            </a:r>
            <a:r>
              <a:rPr dirty="0" err="1"/>
              <a:t>μηλή</a:t>
            </a:r>
            <a:r>
              <a:rPr dirty="0"/>
              <a:t> π</a:t>
            </a:r>
            <a:r>
              <a:rPr dirty="0" err="1"/>
              <a:t>εριεκτικότητ</a:t>
            </a:r>
            <a:r>
              <a:rPr dirty="0"/>
              <a:t>α σε κορεσμένα λιπαρά</a:t>
            </a:r>
          </a:p>
        </p:txBody>
      </p:sp>
      <p:sp>
        <p:nvSpPr>
          <p:cNvPr id="44" name="Прямоугольник 13">
            <a:extLst>
              <a:ext uri="{FF2B5EF4-FFF2-40B4-BE49-F238E27FC236}">
                <a16:creationId xmlns:a16="http://schemas.microsoft.com/office/drawing/2014/main" id="{B81C4E1C-6D53-6B77-1CF8-BCBEF855E1CE}"/>
              </a:ext>
            </a:extLst>
          </p:cNvPr>
          <p:cNvSpPr/>
          <p:nvPr/>
        </p:nvSpPr>
        <p:spPr>
          <a:xfrm>
            <a:off x="6885332" y="5670423"/>
            <a:ext cx="1949200" cy="243840"/>
          </a:xfrm>
          <a:prstGeom prst="rect">
            <a:avLst/>
          </a:prstGeom>
          <a:solidFill>
            <a:srgbClr val="80C3ED"/>
          </a:solidFill>
        </p:spPr>
        <p:txBody>
          <a:bodyPr lIns="0" tIns="0" rIns="0" bIns="0">
            <a:noAutofit/>
          </a:bodyPr>
          <a:lstStyle/>
          <a:p>
            <a:pPr indent="0" algn="ctr">
              <a:lnSpc>
                <a:spcPct val="110000"/>
              </a:lnSpc>
              <a:defRPr sz="650">
                <a:latin typeface="Arial"/>
              </a:defRPr>
            </a:pPr>
            <a:r>
              <a:rPr dirty="0">
                <a:solidFill>
                  <a:srgbClr val="FFFFFF"/>
                </a:solidFill>
              </a:rPr>
              <a:t>π</a:t>
            </a:r>
            <a:r>
              <a:rPr dirty="0" err="1">
                <a:solidFill>
                  <a:srgbClr val="FFFFFF"/>
                </a:solidFill>
              </a:rPr>
              <a:t>εριορίστε</a:t>
            </a:r>
            <a:r>
              <a:rPr dirty="0">
                <a:solidFill>
                  <a:srgbClr val="FFFFFF"/>
                </a:solidFill>
              </a:rPr>
              <a:t> τα </a:t>
            </a:r>
            <a:r>
              <a:rPr dirty="0" err="1">
                <a:solidFill>
                  <a:srgbClr val="FFFFFF"/>
                </a:solidFill>
              </a:rPr>
              <a:t>τρόφιμ</a:t>
            </a:r>
            <a:r>
              <a:rPr dirty="0">
                <a:solidFill>
                  <a:srgbClr val="FFFFFF"/>
                </a:solidFill>
              </a:rPr>
              <a:t>α με υψηλή περιεκτικότητα σε αλάτι</a:t>
            </a:r>
            <a:r>
              <a:rPr dirty="0">
                <a:solidFill>
                  <a:srgbClr val="8CC8EE"/>
                </a:solidFill>
              </a:rPr>
              <a:t> </a:t>
            </a:r>
            <a:r>
              <a:rPr dirty="0">
                <a:solidFill>
                  <a:srgbClr val="FFFFFF"/>
                </a:solidFill>
              </a:rPr>
              <a:t>θέστε ως στόχο την πρόσληψη 5 γρ. α</a:t>
            </a:r>
            <a:r>
              <a:rPr dirty="0" err="1">
                <a:solidFill>
                  <a:srgbClr val="FFFFFF"/>
                </a:solidFill>
              </a:rPr>
              <a:t>λάτι</a:t>
            </a:r>
            <a:r>
              <a:rPr dirty="0">
                <a:solidFill>
                  <a:srgbClr val="FFFFFF"/>
                </a:solidFill>
              </a:rPr>
              <a:t> </a:t>
            </a:r>
            <a:r>
              <a:rPr dirty="0" err="1">
                <a:solidFill>
                  <a:srgbClr val="FFFFFF"/>
                </a:solidFill>
              </a:rPr>
              <a:t>την</a:t>
            </a:r>
            <a:r>
              <a:rPr dirty="0">
                <a:solidFill>
                  <a:srgbClr val="FFFFFF"/>
                </a:solidFill>
              </a:rPr>
              <a:t> </a:t>
            </a:r>
            <a:r>
              <a:rPr dirty="0" err="1">
                <a:solidFill>
                  <a:srgbClr val="FFFFFF"/>
                </a:solidFill>
              </a:rPr>
              <a:t>ημέρ</a:t>
            </a:r>
            <a:r>
              <a:rPr dirty="0">
                <a:solidFill>
                  <a:srgbClr val="FFFFFF"/>
                </a:solidFill>
              </a:rPr>
              <a:t>α</a:t>
            </a:r>
          </a:p>
        </p:txBody>
      </p:sp>
      <p:sp>
        <p:nvSpPr>
          <p:cNvPr id="45" name="Прямоугольник 14">
            <a:extLst>
              <a:ext uri="{FF2B5EF4-FFF2-40B4-BE49-F238E27FC236}">
                <a16:creationId xmlns:a16="http://schemas.microsoft.com/office/drawing/2014/main" id="{116A6754-F622-4CB8-0127-83155C5BF751}"/>
              </a:ext>
            </a:extLst>
          </p:cNvPr>
          <p:cNvSpPr/>
          <p:nvPr/>
        </p:nvSpPr>
        <p:spPr>
          <a:xfrm>
            <a:off x="9187180" y="2921000"/>
            <a:ext cx="1511300" cy="200660"/>
          </a:xfrm>
          <a:prstGeom prst="rect">
            <a:avLst/>
          </a:prstGeom>
          <a:solidFill>
            <a:srgbClr val="FFFFFF"/>
          </a:solidFill>
        </p:spPr>
        <p:txBody>
          <a:bodyPr wrap="none" lIns="0" tIns="0" rIns="0" bIns="0">
            <a:noAutofit/>
          </a:bodyPr>
          <a:lstStyle/>
          <a:p>
            <a:pPr indent="0" algn="ctr">
              <a:defRPr sz="1300">
                <a:solidFill>
                  <a:srgbClr val="2D3961"/>
                </a:solidFill>
                <a:latin typeface="Calibri"/>
              </a:defRPr>
            </a:pPr>
            <a:r>
              <a:rPr dirty="0" err="1"/>
              <a:t>δι</a:t>
            </a:r>
            <a:r>
              <a:rPr dirty="0"/>
              <a:t>ατροφικές πληροφορίες</a:t>
            </a:r>
          </a:p>
        </p:txBody>
      </p:sp>
      <p:graphicFrame>
        <p:nvGraphicFramePr>
          <p:cNvPr id="46" name="Таблица 15">
            <a:extLst>
              <a:ext uri="{FF2B5EF4-FFF2-40B4-BE49-F238E27FC236}">
                <a16:creationId xmlns:a16="http://schemas.microsoft.com/office/drawing/2014/main" id="{5DCF3860-D796-EF94-824E-1A08D43B843B}"/>
              </a:ext>
            </a:extLst>
          </p:cNvPr>
          <p:cNvGraphicFramePr>
            <a:graphicFrameLocks noGrp="1"/>
          </p:cNvGraphicFramePr>
          <p:nvPr>
            <p:extLst>
              <p:ext uri="{D42A27DB-BD31-4B8C-83A1-F6EECF244321}">
                <p14:modId xmlns:p14="http://schemas.microsoft.com/office/powerpoint/2010/main" val="954371547"/>
              </p:ext>
            </p:extLst>
          </p:nvPr>
        </p:nvGraphicFramePr>
        <p:xfrm>
          <a:off x="9210040" y="3274378"/>
          <a:ext cx="2382520" cy="2321560"/>
        </p:xfrm>
        <a:graphic>
          <a:graphicData uri="http://schemas.openxmlformats.org/drawingml/2006/table">
            <a:tbl>
              <a:tblPr/>
              <a:tblGrid>
                <a:gridCol w="830580">
                  <a:extLst>
                    <a:ext uri="{9D8B030D-6E8A-4147-A177-3AD203B41FA5}">
                      <a16:colId xmlns:a16="http://schemas.microsoft.com/office/drawing/2014/main" val="20000"/>
                    </a:ext>
                  </a:extLst>
                </a:gridCol>
                <a:gridCol w="566420">
                  <a:extLst>
                    <a:ext uri="{9D8B030D-6E8A-4147-A177-3AD203B41FA5}">
                      <a16:colId xmlns:a16="http://schemas.microsoft.com/office/drawing/2014/main" val="20001"/>
                    </a:ext>
                  </a:extLst>
                </a:gridCol>
                <a:gridCol w="637540">
                  <a:extLst>
                    <a:ext uri="{9D8B030D-6E8A-4147-A177-3AD203B41FA5}">
                      <a16:colId xmlns:a16="http://schemas.microsoft.com/office/drawing/2014/main" val="20002"/>
                    </a:ext>
                  </a:extLst>
                </a:gridCol>
                <a:gridCol w="347980">
                  <a:extLst>
                    <a:ext uri="{9D8B030D-6E8A-4147-A177-3AD203B41FA5}">
                      <a16:colId xmlns:a16="http://schemas.microsoft.com/office/drawing/2014/main" val="20003"/>
                    </a:ext>
                  </a:extLst>
                </a:gridCol>
              </a:tblGrid>
              <a:tr h="287020">
                <a:tc>
                  <a:txBody>
                    <a:bodyPr/>
                    <a:lstStyle/>
                    <a:p>
                      <a:pPr indent="0">
                        <a:defRPr sz="650">
                          <a:solidFill>
                            <a:srgbClr val="2D3961"/>
                          </a:solidFill>
                          <a:latin typeface="Arial"/>
                        </a:defRPr>
                      </a:pPr>
                      <a:r>
                        <a:rPr dirty="0" err="1"/>
                        <a:t>τυ</a:t>
                      </a:r>
                      <a:r>
                        <a:rPr dirty="0"/>
                        <a:t>πικές τιμές</a:t>
                      </a:r>
                    </a:p>
                  </a:txBody>
                  <a:tcPr marL="0" marR="0" marT="0" marB="0"/>
                </a:tc>
                <a:tc>
                  <a:txBody>
                    <a:bodyPr/>
                    <a:lstStyle/>
                    <a:p>
                      <a:pPr indent="0">
                        <a:defRPr sz="650">
                          <a:solidFill>
                            <a:srgbClr val="2D3961"/>
                          </a:solidFill>
                          <a:latin typeface="Arial"/>
                        </a:defRPr>
                      </a:pPr>
                      <a:r>
                        <a:t>ανά 100 γρ.</a:t>
                      </a:r>
                    </a:p>
                  </a:txBody>
                  <a:tcPr marL="0" marR="0" marT="0" marB="0"/>
                </a:tc>
                <a:tc>
                  <a:txBody>
                    <a:bodyPr/>
                    <a:lstStyle/>
                    <a:p>
                      <a:pPr marL="65600" indent="0">
                        <a:lnSpc>
                          <a:spcPct val="113000"/>
                        </a:lnSpc>
                        <a:defRPr sz="650">
                          <a:solidFill>
                            <a:srgbClr val="2D3961"/>
                          </a:solidFill>
                          <a:latin typeface="Arial"/>
                        </a:defRPr>
                      </a:pPr>
                      <a:r>
                        <a:t>ανά μερίδα (120 γρ.)*</a:t>
                      </a:r>
                    </a:p>
                  </a:txBody>
                  <a:tcPr marL="0" marR="0" marT="0" marB="0"/>
                </a:tc>
                <a:tc>
                  <a:txBody>
                    <a:bodyPr/>
                    <a:lstStyle/>
                    <a:p>
                      <a:pPr indent="0">
                        <a:defRPr sz="650">
                          <a:solidFill>
                            <a:srgbClr val="2D3961"/>
                          </a:solidFill>
                          <a:latin typeface="Arial"/>
                        </a:defRPr>
                      </a:pPr>
                      <a:r>
                        <a:t>% Rl*</a:t>
                      </a:r>
                    </a:p>
                  </a:txBody>
                  <a:tcPr marL="0" marR="0" marT="0" marB="0"/>
                </a:tc>
                <a:extLst>
                  <a:ext uri="{0D108BD9-81ED-4DB2-BD59-A6C34878D82A}">
                    <a16:rowId xmlns:a16="http://schemas.microsoft.com/office/drawing/2014/main" val="10000"/>
                  </a:ext>
                </a:extLst>
              </a:tr>
              <a:tr h="383540">
                <a:tc>
                  <a:txBody>
                    <a:bodyPr/>
                    <a:lstStyle/>
                    <a:p>
                      <a:pPr indent="0">
                        <a:defRPr sz="650">
                          <a:solidFill>
                            <a:srgbClr val="40476B"/>
                          </a:solidFill>
                          <a:latin typeface="Arial"/>
                        </a:defRPr>
                      </a:pPr>
                      <a:r>
                        <a:rPr dirty="0" err="1"/>
                        <a:t>ενέργει</a:t>
                      </a:r>
                      <a:r>
                        <a:rPr dirty="0"/>
                        <a:t>α (kJ/kcal)</a:t>
                      </a:r>
                    </a:p>
                  </a:txBody>
                  <a:tcPr marL="0" marR="0" marT="0" marB="0" anchor="ctr"/>
                </a:tc>
                <a:tc>
                  <a:txBody>
                    <a:bodyPr/>
                    <a:lstStyle/>
                    <a:p>
                      <a:pPr indent="0">
                        <a:defRPr sz="650">
                          <a:solidFill>
                            <a:srgbClr val="40476B"/>
                          </a:solidFill>
                          <a:latin typeface="Arial"/>
                        </a:defRPr>
                      </a:pPr>
                      <a:r>
                        <a:t>468 kJ/</a:t>
                      </a:r>
                    </a:p>
                    <a:p>
                      <a:pPr indent="0">
                        <a:defRPr sz="650">
                          <a:solidFill>
                            <a:srgbClr val="40476B"/>
                          </a:solidFill>
                          <a:latin typeface="Arial"/>
                        </a:defRPr>
                      </a:pPr>
                      <a:r>
                        <a:t>111 kcal</a:t>
                      </a:r>
                    </a:p>
                  </a:txBody>
                  <a:tcPr marL="0" marR="0" marT="0" marB="0" anchor="ctr"/>
                </a:tc>
                <a:tc>
                  <a:txBody>
                    <a:bodyPr/>
                    <a:lstStyle/>
                    <a:p>
                      <a:pPr indent="101600">
                        <a:defRPr sz="650">
                          <a:solidFill>
                            <a:srgbClr val="2D3961"/>
                          </a:solidFill>
                          <a:latin typeface="Arial"/>
                        </a:defRPr>
                      </a:pPr>
                      <a:r>
                        <a:t>561 kJ/</a:t>
                      </a:r>
                    </a:p>
                    <a:p>
                      <a:pPr indent="101600">
                        <a:defRPr sz="650">
                          <a:solidFill>
                            <a:srgbClr val="2D3961"/>
                          </a:solidFill>
                          <a:latin typeface="Arial"/>
                        </a:defRPr>
                      </a:pPr>
                      <a:r>
                        <a:t>134 kcal</a:t>
                      </a:r>
                    </a:p>
                  </a:txBody>
                  <a:tcPr marL="0" marR="0" marT="0" marB="0" anchor="ctr"/>
                </a:tc>
                <a:tc>
                  <a:txBody>
                    <a:bodyPr/>
                    <a:lstStyle/>
                    <a:p>
                      <a:pPr indent="0">
                        <a:defRPr sz="650">
                          <a:solidFill>
                            <a:srgbClr val="40476B"/>
                          </a:solidFill>
                          <a:latin typeface="Arial"/>
                        </a:defRPr>
                      </a:pPr>
                      <a:r>
                        <a:t>6,7%</a:t>
                      </a:r>
                    </a:p>
                  </a:txBody>
                  <a:tcPr marL="0" marR="0" marT="0" marB="0" anchor="ctr"/>
                </a:tc>
                <a:extLst>
                  <a:ext uri="{0D108BD9-81ED-4DB2-BD59-A6C34878D82A}">
                    <a16:rowId xmlns:a16="http://schemas.microsoft.com/office/drawing/2014/main" val="10001"/>
                  </a:ext>
                </a:extLst>
              </a:tr>
              <a:tr h="195580">
                <a:tc>
                  <a:txBody>
                    <a:bodyPr/>
                    <a:lstStyle/>
                    <a:p>
                      <a:pPr indent="0">
                        <a:defRPr sz="650">
                          <a:solidFill>
                            <a:srgbClr val="40476B"/>
                          </a:solidFill>
                          <a:latin typeface="Arial"/>
                        </a:defRPr>
                      </a:pPr>
                      <a:r>
                        <a:t>λίπη</a:t>
                      </a:r>
                    </a:p>
                  </a:txBody>
                  <a:tcPr marL="0" marR="0" marT="0" marB="0" anchor="ctr"/>
                </a:tc>
                <a:tc>
                  <a:txBody>
                    <a:bodyPr/>
                    <a:lstStyle/>
                    <a:p>
                      <a:pPr indent="0">
                        <a:defRPr sz="650">
                          <a:solidFill>
                            <a:srgbClr val="2D3961"/>
                          </a:solidFill>
                          <a:latin typeface="Arial"/>
                        </a:defRPr>
                      </a:pPr>
                      <a:r>
                        <a:t>0,8 γρ.</a:t>
                      </a:r>
                    </a:p>
                  </a:txBody>
                  <a:tcPr marL="0" marR="0" marT="0" marB="0" anchor="ctr"/>
                </a:tc>
                <a:tc>
                  <a:txBody>
                    <a:bodyPr/>
                    <a:lstStyle/>
                    <a:p>
                      <a:pPr indent="101600">
                        <a:defRPr sz="650">
                          <a:solidFill>
                            <a:srgbClr val="2D3961"/>
                          </a:solidFill>
                          <a:latin typeface="Arial"/>
                        </a:defRPr>
                      </a:pPr>
                      <a:r>
                        <a:t>1,0 γρ.</a:t>
                      </a:r>
                    </a:p>
                  </a:txBody>
                  <a:tcPr marL="0" marR="0" marT="0" marB="0" anchor="ctr"/>
                </a:tc>
                <a:tc>
                  <a:txBody>
                    <a:bodyPr/>
                    <a:lstStyle/>
                    <a:p>
                      <a:pPr indent="0">
                        <a:defRPr sz="650">
                          <a:solidFill>
                            <a:srgbClr val="2D3961"/>
                          </a:solidFill>
                          <a:latin typeface="Arial"/>
                        </a:defRPr>
                      </a:pPr>
                      <a:r>
                        <a:t>1%</a:t>
                      </a:r>
                    </a:p>
                  </a:txBody>
                  <a:tcPr marL="0" marR="0" marT="0" marB="0" anchor="ctr"/>
                </a:tc>
                <a:extLst>
                  <a:ext uri="{0D108BD9-81ED-4DB2-BD59-A6C34878D82A}">
                    <a16:rowId xmlns:a16="http://schemas.microsoft.com/office/drawing/2014/main" val="10002"/>
                  </a:ext>
                </a:extLst>
              </a:tr>
              <a:tr h="215900">
                <a:tc>
                  <a:txBody>
                    <a:bodyPr/>
                    <a:lstStyle/>
                    <a:p>
                      <a:pPr indent="0">
                        <a:defRPr sz="650">
                          <a:solidFill>
                            <a:srgbClr val="40476B"/>
                          </a:solidFill>
                          <a:latin typeface="Arial"/>
                        </a:defRPr>
                      </a:pPr>
                      <a:r>
                        <a:t>εκ των οποίων κορεσμένα</a:t>
                      </a:r>
                    </a:p>
                  </a:txBody>
                  <a:tcPr marL="0" marR="0" marT="0" marB="0" anchor="ctr"/>
                </a:tc>
                <a:tc>
                  <a:txBody>
                    <a:bodyPr/>
                    <a:lstStyle/>
                    <a:p>
                      <a:pPr indent="0">
                        <a:defRPr sz="650">
                          <a:solidFill>
                            <a:srgbClr val="40476B"/>
                          </a:solidFill>
                          <a:latin typeface="Arial"/>
                        </a:defRPr>
                      </a:pPr>
                      <a:r>
                        <a:t>0,2 γρ.</a:t>
                      </a:r>
                    </a:p>
                  </a:txBody>
                  <a:tcPr marL="0" marR="0" marT="0" marB="0" anchor="ctr"/>
                </a:tc>
                <a:tc>
                  <a:txBody>
                    <a:bodyPr/>
                    <a:lstStyle/>
                    <a:p>
                      <a:pPr indent="101600">
                        <a:defRPr sz="650">
                          <a:solidFill>
                            <a:srgbClr val="2D3961"/>
                          </a:solidFill>
                          <a:latin typeface="Arial"/>
                        </a:defRPr>
                      </a:pPr>
                      <a:r>
                        <a:t>0,2 γρ.</a:t>
                      </a:r>
                    </a:p>
                  </a:txBody>
                  <a:tcPr marL="0" marR="0" marT="0" marB="0" anchor="ctr"/>
                </a:tc>
                <a:tc>
                  <a:txBody>
                    <a:bodyPr/>
                    <a:lstStyle/>
                    <a:p>
                      <a:pPr indent="0">
                        <a:defRPr sz="650">
                          <a:solidFill>
                            <a:srgbClr val="2D3961"/>
                          </a:solidFill>
                          <a:latin typeface="Arial"/>
                        </a:defRPr>
                      </a:pPr>
                      <a:r>
                        <a:t>1%</a:t>
                      </a:r>
                    </a:p>
                  </a:txBody>
                  <a:tcPr marL="0" marR="0" marT="0" marB="0" anchor="ctr"/>
                </a:tc>
                <a:extLst>
                  <a:ext uri="{0D108BD9-81ED-4DB2-BD59-A6C34878D82A}">
                    <a16:rowId xmlns:a16="http://schemas.microsoft.com/office/drawing/2014/main" val="10003"/>
                  </a:ext>
                </a:extLst>
              </a:tr>
              <a:tr h="220980">
                <a:tc>
                  <a:txBody>
                    <a:bodyPr/>
                    <a:lstStyle/>
                    <a:p>
                      <a:pPr indent="0">
                        <a:defRPr sz="650">
                          <a:solidFill>
                            <a:srgbClr val="40476B"/>
                          </a:solidFill>
                          <a:latin typeface="Arial"/>
                        </a:defRPr>
                      </a:pPr>
                      <a:r>
                        <a:t>υδατάνθρακες</a:t>
                      </a:r>
                    </a:p>
                  </a:txBody>
                  <a:tcPr marL="0" marR="0" marT="0" marB="0" anchor="ctr"/>
                </a:tc>
                <a:tc>
                  <a:txBody>
                    <a:bodyPr/>
                    <a:lstStyle/>
                    <a:p>
                      <a:pPr indent="0">
                        <a:defRPr sz="650">
                          <a:solidFill>
                            <a:srgbClr val="40476B"/>
                          </a:solidFill>
                          <a:latin typeface="Arial"/>
                        </a:defRPr>
                      </a:pPr>
                      <a:r>
                        <a:t>13,5 γρ.</a:t>
                      </a:r>
                    </a:p>
                  </a:txBody>
                  <a:tcPr marL="0" marR="0" marT="0" marB="0" anchor="ctr"/>
                </a:tc>
                <a:tc>
                  <a:txBody>
                    <a:bodyPr/>
                    <a:lstStyle/>
                    <a:p>
                      <a:pPr indent="101600">
                        <a:defRPr sz="650">
                          <a:solidFill>
                            <a:srgbClr val="2D3961"/>
                          </a:solidFill>
                          <a:latin typeface="Arial"/>
                        </a:defRPr>
                      </a:pPr>
                      <a:r>
                        <a:t>16,2 γρ.</a:t>
                      </a:r>
                    </a:p>
                  </a:txBody>
                  <a:tcPr marL="0" marR="0" marT="0" marB="0" anchor="ctr"/>
                </a:tc>
                <a:tc>
                  <a:txBody>
                    <a:bodyPr/>
                    <a:lstStyle/>
                    <a:p>
                      <a:pPr indent="0">
                        <a:defRPr sz="650">
                          <a:solidFill>
                            <a:srgbClr val="40476B"/>
                          </a:solidFill>
                          <a:latin typeface="Arial"/>
                        </a:defRPr>
                      </a:pPr>
                      <a:r>
                        <a:t>6%</a:t>
                      </a:r>
                    </a:p>
                  </a:txBody>
                  <a:tcPr marL="0" marR="0" marT="0" marB="0" anchor="ctr"/>
                </a:tc>
                <a:extLst>
                  <a:ext uri="{0D108BD9-81ED-4DB2-BD59-A6C34878D82A}">
                    <a16:rowId xmlns:a16="http://schemas.microsoft.com/office/drawing/2014/main" val="10004"/>
                  </a:ext>
                </a:extLst>
              </a:tr>
              <a:tr h="208280">
                <a:tc>
                  <a:txBody>
                    <a:bodyPr/>
                    <a:lstStyle/>
                    <a:p>
                      <a:pPr indent="0">
                        <a:defRPr sz="650">
                          <a:solidFill>
                            <a:srgbClr val="40476B"/>
                          </a:solidFill>
                          <a:latin typeface="Arial"/>
                        </a:defRPr>
                      </a:pPr>
                      <a:r>
                        <a:t>εκ των οποίων σάκχαρα</a:t>
                      </a:r>
                    </a:p>
                  </a:txBody>
                  <a:tcPr marL="0" marR="0" marT="0" marB="0" anchor="ctr"/>
                </a:tc>
                <a:tc>
                  <a:txBody>
                    <a:bodyPr/>
                    <a:lstStyle/>
                    <a:p>
                      <a:pPr indent="0">
                        <a:defRPr sz="650">
                          <a:solidFill>
                            <a:srgbClr val="2D3961"/>
                          </a:solidFill>
                          <a:latin typeface="Arial"/>
                        </a:defRPr>
                      </a:pPr>
                      <a:r>
                        <a:t>0,7 γρ.</a:t>
                      </a:r>
                    </a:p>
                  </a:txBody>
                  <a:tcPr marL="0" marR="0" marT="0" marB="0" anchor="ctr"/>
                </a:tc>
                <a:tc>
                  <a:txBody>
                    <a:bodyPr/>
                    <a:lstStyle/>
                    <a:p>
                      <a:pPr indent="101600">
                        <a:defRPr sz="650">
                          <a:solidFill>
                            <a:srgbClr val="2D3961"/>
                          </a:solidFill>
                          <a:latin typeface="Arial"/>
                        </a:defRPr>
                      </a:pPr>
                      <a:r>
                        <a:t>0,8 γρ.</a:t>
                      </a:r>
                    </a:p>
                  </a:txBody>
                  <a:tcPr marL="0" marR="0" marT="0" marB="0" anchor="ctr"/>
                </a:tc>
                <a:tc>
                  <a:txBody>
                    <a:bodyPr/>
                    <a:lstStyle/>
                    <a:p>
                      <a:pPr indent="0">
                        <a:defRPr sz="650">
                          <a:solidFill>
                            <a:srgbClr val="2D3961"/>
                          </a:solidFill>
                          <a:latin typeface="Arial"/>
                        </a:defRPr>
                      </a:pPr>
                      <a:r>
                        <a:t>1%</a:t>
                      </a:r>
                    </a:p>
                  </a:txBody>
                  <a:tcPr marL="0" marR="0" marT="0" marB="0" anchor="ctr"/>
                </a:tc>
                <a:extLst>
                  <a:ext uri="{0D108BD9-81ED-4DB2-BD59-A6C34878D82A}">
                    <a16:rowId xmlns:a16="http://schemas.microsoft.com/office/drawing/2014/main" val="10005"/>
                  </a:ext>
                </a:extLst>
              </a:tr>
              <a:tr h="276860">
                <a:tc>
                  <a:txBody>
                    <a:bodyPr/>
                    <a:lstStyle/>
                    <a:p>
                      <a:pPr indent="0">
                        <a:defRPr sz="650">
                          <a:solidFill>
                            <a:srgbClr val="2D3961"/>
                          </a:solidFill>
                          <a:latin typeface="Arial"/>
                        </a:defRPr>
                      </a:pPr>
                      <a:r>
                        <a:t>φυτικές ίνες</a:t>
                      </a:r>
                    </a:p>
                  </a:txBody>
                  <a:tcPr marL="0" marR="0" marT="0" marB="0" anchor="ctr"/>
                </a:tc>
                <a:tc>
                  <a:txBody>
                    <a:bodyPr/>
                    <a:lstStyle/>
                    <a:p>
                      <a:pPr indent="0">
                        <a:defRPr sz="650">
                          <a:solidFill>
                            <a:srgbClr val="40476B"/>
                          </a:solidFill>
                          <a:latin typeface="Arial"/>
                        </a:defRPr>
                      </a:pPr>
                      <a:r>
                        <a:t>9,6 γρ.</a:t>
                      </a:r>
                    </a:p>
                  </a:txBody>
                  <a:tcPr marL="0" marR="0" marT="0" marB="0" anchor="ctr"/>
                </a:tc>
                <a:tc>
                  <a:txBody>
                    <a:bodyPr/>
                    <a:lstStyle/>
                    <a:p>
                      <a:pPr indent="101600">
                        <a:defRPr sz="650">
                          <a:solidFill>
                            <a:srgbClr val="40476B"/>
                          </a:solidFill>
                          <a:latin typeface="Arial"/>
                        </a:defRPr>
                      </a:pPr>
                      <a:r>
                        <a:t>11,5 γρ.</a:t>
                      </a:r>
                    </a:p>
                  </a:txBody>
                  <a:tcPr marL="0" marR="0" marT="0" marB="0" anchor="ctr"/>
                </a:tc>
                <a:tc>
                  <a:txBody>
                    <a:bodyPr/>
                    <a:lstStyle/>
                    <a:p>
                      <a:pPr indent="0">
                        <a:defRPr sz="650">
                          <a:solidFill>
                            <a:srgbClr val="2D3961"/>
                          </a:solidFill>
                          <a:latin typeface="Arial"/>
                        </a:defRPr>
                      </a:pPr>
                      <a:r>
                        <a:t>-</a:t>
                      </a:r>
                    </a:p>
                  </a:txBody>
                  <a:tcPr marL="0" marR="0" marT="0" marB="0" anchor="ctr"/>
                </a:tc>
                <a:extLst>
                  <a:ext uri="{0D108BD9-81ED-4DB2-BD59-A6C34878D82A}">
                    <a16:rowId xmlns:a16="http://schemas.microsoft.com/office/drawing/2014/main" val="10006"/>
                  </a:ext>
                </a:extLst>
              </a:tr>
              <a:tr h="314960">
                <a:tc>
                  <a:txBody>
                    <a:bodyPr/>
                    <a:lstStyle/>
                    <a:p>
                      <a:pPr indent="0">
                        <a:defRPr sz="650">
                          <a:solidFill>
                            <a:srgbClr val="40476B"/>
                          </a:solidFill>
                          <a:latin typeface="Arial"/>
                        </a:defRPr>
                      </a:pPr>
                      <a:r>
                        <a:t>πρωτεΐνη</a:t>
                      </a:r>
                    </a:p>
                  </a:txBody>
                  <a:tcPr marL="0" marR="0" marT="0" marB="0" anchor="ctr"/>
                </a:tc>
                <a:tc>
                  <a:txBody>
                    <a:bodyPr/>
                    <a:lstStyle/>
                    <a:p>
                      <a:pPr indent="0">
                        <a:defRPr sz="650">
                          <a:solidFill>
                            <a:srgbClr val="40476B"/>
                          </a:solidFill>
                          <a:latin typeface="Arial"/>
                        </a:defRPr>
                      </a:pPr>
                      <a:r>
                        <a:t>7,7 γρ.</a:t>
                      </a:r>
                    </a:p>
                  </a:txBody>
                  <a:tcPr marL="0" marR="0" marT="0" marB="0" anchor="ctr"/>
                </a:tc>
                <a:tc>
                  <a:txBody>
                    <a:bodyPr/>
                    <a:lstStyle/>
                    <a:p>
                      <a:pPr indent="101600">
                        <a:defRPr sz="650">
                          <a:solidFill>
                            <a:srgbClr val="2D3961"/>
                          </a:solidFill>
                          <a:latin typeface="Arial"/>
                        </a:defRPr>
                      </a:pPr>
                      <a:r>
                        <a:t>9,3 γρ.</a:t>
                      </a:r>
                    </a:p>
                  </a:txBody>
                  <a:tcPr marL="0" marR="0" marT="0" marB="0" anchor="ctr"/>
                </a:tc>
                <a:tc>
                  <a:txBody>
                    <a:bodyPr/>
                    <a:lstStyle/>
                    <a:p>
                      <a:pPr indent="0">
                        <a:defRPr sz="650">
                          <a:solidFill>
                            <a:srgbClr val="2D3961"/>
                          </a:solidFill>
                          <a:latin typeface="Arial"/>
                        </a:defRPr>
                      </a:pPr>
                      <a:r>
                        <a:t>19%</a:t>
                      </a:r>
                    </a:p>
                  </a:txBody>
                  <a:tcPr marL="0" marR="0" marT="0" marB="0" anchor="ctr"/>
                </a:tc>
                <a:extLst>
                  <a:ext uri="{0D108BD9-81ED-4DB2-BD59-A6C34878D82A}">
                    <a16:rowId xmlns:a16="http://schemas.microsoft.com/office/drawing/2014/main" val="10007"/>
                  </a:ext>
                </a:extLst>
              </a:tr>
              <a:tr h="218440">
                <a:tc>
                  <a:txBody>
                    <a:bodyPr/>
                    <a:lstStyle/>
                    <a:p>
                      <a:pPr indent="0">
                        <a:defRPr sz="650">
                          <a:solidFill>
                            <a:srgbClr val="2D3961"/>
                          </a:solidFill>
                          <a:latin typeface="Arial"/>
                        </a:defRPr>
                      </a:pPr>
                      <a:r>
                        <a:t>αλάτι</a:t>
                      </a:r>
                    </a:p>
                  </a:txBody>
                  <a:tcPr marL="0" marR="0" marT="0" marB="0" anchor="b"/>
                </a:tc>
                <a:tc>
                  <a:txBody>
                    <a:bodyPr/>
                    <a:lstStyle/>
                    <a:p>
                      <a:pPr indent="0">
                        <a:defRPr sz="650">
                          <a:solidFill>
                            <a:srgbClr val="40476B"/>
                          </a:solidFill>
                          <a:latin typeface="Arial"/>
                        </a:defRPr>
                      </a:pPr>
                      <a:r>
                        <a:t>&lt; 0,01 γρ.</a:t>
                      </a:r>
                    </a:p>
                  </a:txBody>
                  <a:tcPr marL="0" marR="0" marT="0" marB="0" anchor="b"/>
                </a:tc>
                <a:tc>
                  <a:txBody>
                    <a:bodyPr/>
                    <a:lstStyle/>
                    <a:p>
                      <a:pPr indent="101600">
                        <a:defRPr sz="650">
                          <a:solidFill>
                            <a:srgbClr val="40476B"/>
                          </a:solidFill>
                          <a:latin typeface="Arial"/>
                        </a:defRPr>
                      </a:pPr>
                      <a:r>
                        <a:t>0,1 γρ.</a:t>
                      </a:r>
                    </a:p>
                  </a:txBody>
                  <a:tcPr marL="0" marR="0" marT="0" marB="0" anchor="b"/>
                </a:tc>
                <a:tc>
                  <a:txBody>
                    <a:bodyPr/>
                    <a:lstStyle/>
                    <a:p>
                      <a:pPr indent="0">
                        <a:defRPr sz="650">
                          <a:solidFill>
                            <a:srgbClr val="40476B"/>
                          </a:solidFill>
                          <a:latin typeface="Arial"/>
                        </a:defRPr>
                      </a:pPr>
                      <a:r>
                        <a:rPr dirty="0"/>
                        <a:t>2%</a:t>
                      </a:r>
                    </a:p>
                  </a:txBody>
                  <a:tcPr marL="0" marR="0" marT="0" marB="0" anchor="b"/>
                </a:tc>
                <a:extLst>
                  <a:ext uri="{0D108BD9-81ED-4DB2-BD59-A6C34878D82A}">
                    <a16:rowId xmlns:a16="http://schemas.microsoft.com/office/drawing/2014/main" val="10008"/>
                  </a:ext>
                </a:extLst>
              </a:tr>
            </a:tbl>
          </a:graphicData>
        </a:graphic>
      </p:graphicFrame>
      <p:sp>
        <p:nvSpPr>
          <p:cNvPr id="47" name="Прямоугольник 16">
            <a:extLst>
              <a:ext uri="{FF2B5EF4-FFF2-40B4-BE49-F238E27FC236}">
                <a16:creationId xmlns:a16="http://schemas.microsoft.com/office/drawing/2014/main" id="{8DA745AB-BD89-8715-956E-F93D0B47CC0F}"/>
              </a:ext>
            </a:extLst>
          </p:cNvPr>
          <p:cNvSpPr/>
          <p:nvPr/>
        </p:nvSpPr>
        <p:spPr>
          <a:xfrm>
            <a:off x="9192260" y="5742940"/>
            <a:ext cx="502920" cy="256540"/>
          </a:xfrm>
          <a:prstGeom prst="rect">
            <a:avLst/>
          </a:prstGeom>
          <a:solidFill>
            <a:srgbClr val="FFFFFF"/>
          </a:solidFill>
        </p:spPr>
        <p:txBody>
          <a:bodyPr lIns="0" tIns="0" rIns="0" bIns="0">
            <a:noAutofit/>
          </a:bodyPr>
          <a:lstStyle/>
          <a:p>
            <a:pPr indent="0">
              <a:lnSpc>
                <a:spcPct val="115000"/>
              </a:lnSpc>
              <a:defRPr sz="650">
                <a:solidFill>
                  <a:srgbClr val="40476B"/>
                </a:solidFill>
                <a:latin typeface="Arial"/>
              </a:defRPr>
            </a:pPr>
            <a:r>
              <a:t>βιταμίνες και μέταλλα</a:t>
            </a:r>
          </a:p>
        </p:txBody>
      </p:sp>
      <p:sp>
        <p:nvSpPr>
          <p:cNvPr id="48" name="Прямоугольник 17">
            <a:extLst>
              <a:ext uri="{FF2B5EF4-FFF2-40B4-BE49-F238E27FC236}">
                <a16:creationId xmlns:a16="http://schemas.microsoft.com/office/drawing/2014/main" id="{FD3640E9-E783-DE0E-0FDA-8B48C3A3CC18}"/>
              </a:ext>
            </a:extLst>
          </p:cNvPr>
          <p:cNvSpPr/>
          <p:nvPr/>
        </p:nvSpPr>
        <p:spPr>
          <a:xfrm>
            <a:off x="10076180" y="5735320"/>
            <a:ext cx="1226820" cy="281940"/>
          </a:xfrm>
          <a:prstGeom prst="rect">
            <a:avLst/>
          </a:prstGeom>
          <a:solidFill>
            <a:srgbClr val="FFFFFF"/>
          </a:solidFill>
        </p:spPr>
        <p:txBody>
          <a:bodyPr lIns="0" tIns="0" rIns="0" bIns="0">
            <a:noAutofit/>
          </a:bodyPr>
          <a:lstStyle/>
          <a:p>
            <a:pPr indent="0">
              <a:lnSpc>
                <a:spcPct val="115000"/>
              </a:lnSpc>
              <a:defRPr sz="650">
                <a:solidFill>
                  <a:srgbClr val="40476B"/>
                </a:solidFill>
                <a:latin typeface="Arial"/>
              </a:defRPr>
            </a:pPr>
            <a:r>
              <a:t>μπορεί να αναγράφεται μόνο εάν υπάρχει σε &gt;15% Rl ανά 100 γρ.</a:t>
            </a:r>
          </a:p>
        </p:txBody>
      </p:sp>
      <p:sp>
        <p:nvSpPr>
          <p:cNvPr id="49" name="Прямоугольник 18">
            <a:extLst>
              <a:ext uri="{FF2B5EF4-FFF2-40B4-BE49-F238E27FC236}">
                <a16:creationId xmlns:a16="http://schemas.microsoft.com/office/drawing/2014/main" id="{17EB9ACC-7E8E-A6EE-F7A2-2EBE85193186}"/>
              </a:ext>
            </a:extLst>
          </p:cNvPr>
          <p:cNvSpPr/>
          <p:nvPr/>
        </p:nvSpPr>
        <p:spPr>
          <a:xfrm>
            <a:off x="8656320" y="6148070"/>
            <a:ext cx="2407920" cy="177800"/>
          </a:xfrm>
          <a:prstGeom prst="rect">
            <a:avLst/>
          </a:prstGeom>
          <a:noFill/>
        </p:spPr>
        <p:txBody>
          <a:bodyPr wrap="none" lIns="0" tIns="0" rIns="0" bIns="0">
            <a:noAutofit/>
          </a:bodyPr>
          <a:lstStyle/>
          <a:p>
            <a:pPr indent="0">
              <a:defRPr sz="650">
                <a:solidFill>
                  <a:srgbClr val="2D3961"/>
                </a:solidFill>
                <a:latin typeface="Arial"/>
              </a:defRPr>
            </a:pPr>
            <a:r>
              <a:rPr dirty="0"/>
              <a:t>π</a:t>
            </a:r>
            <a:r>
              <a:rPr dirty="0" err="1"/>
              <a:t>ροσλ</a:t>
            </a:r>
            <a:r>
              <a:rPr dirty="0"/>
              <a:t>αμβανόμενη ποσότητα αναφοράς για έναν μέσο ενήλικα (8400 kJ/2000 kcal)</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4"/>
          <p:cNvSpPr txBox="1">
            <a:spLocks noGrp="1"/>
          </p:cNvSpPr>
          <p:nvPr>
            <p:ph type="body" idx="1"/>
          </p:nvPr>
        </p:nvSpPr>
        <p:spPr>
          <a:xfrm>
            <a:off x="623393" y="541719"/>
            <a:ext cx="8640000" cy="43204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3000"/>
              <a:buNone/>
              <a:defRPr sz="4000" b="1"/>
            </a:pPr>
            <a:r>
              <a:t>Ας μαντέψουμε (1)</a:t>
            </a:r>
            <a:endParaRPr sz="4000" b="1"/>
          </a:p>
        </p:txBody>
      </p:sp>
      <p:pic>
        <p:nvPicPr>
          <p:cNvPr id="117" name="Google Shape;117;p4"/>
          <p:cNvPicPr preferRelativeResize="0"/>
          <p:nvPr/>
        </p:nvPicPr>
        <p:blipFill rotWithShape="1">
          <a:blip r:embed="rId3">
            <a:alphaModFix/>
          </a:blip>
          <a:srcRect/>
          <a:stretch/>
        </p:blipFill>
        <p:spPr>
          <a:xfrm>
            <a:off x="7799250" y="2272351"/>
            <a:ext cx="3911125" cy="3685500"/>
          </a:xfrm>
          <a:prstGeom prst="rect">
            <a:avLst/>
          </a:prstGeom>
          <a:noFill/>
          <a:ln>
            <a:noFill/>
          </a:ln>
        </p:spPr>
      </p:pic>
      <p:sp>
        <p:nvSpPr>
          <p:cNvPr id="118" name="Google Shape;118;p4"/>
          <p:cNvSpPr txBox="1"/>
          <p:nvPr/>
        </p:nvSpPr>
        <p:spPr>
          <a:xfrm>
            <a:off x="859800" y="2151450"/>
            <a:ext cx="8004300" cy="1908600"/>
          </a:xfrm>
          <a:prstGeom prst="rect">
            <a:avLst/>
          </a:prstGeom>
          <a:noFill/>
          <a:ln>
            <a:noFill/>
          </a:ln>
        </p:spPr>
        <p:txBody>
          <a:bodyPr spcFirstLastPara="1" wrap="square" lIns="91425" tIns="91425" rIns="91425" bIns="91425" anchor="t" anchorCtr="0">
            <a:spAutoFit/>
          </a:bodyPr>
          <a:lstStyle/>
          <a:p>
            <a:pPr marL="457200" marR="0" lvl="0" indent="-406400" algn="l" rtl="0">
              <a:lnSpc>
                <a:spcPct val="150000"/>
              </a:lnSpc>
              <a:spcBef>
                <a:spcPts val="0"/>
              </a:spcBef>
              <a:spcAft>
                <a:spcPts val="0"/>
              </a:spcAft>
              <a:buClr>
                <a:srgbClr val="32281E"/>
              </a:buClr>
              <a:buSzPts val="2800"/>
              <a:buFont typeface="Arial"/>
              <a:buChar char="★"/>
              <a:defRPr sz="2800">
                <a:solidFill>
                  <a:srgbClr val="32281E"/>
                </a:solidFill>
                <a:latin typeface="Arial"/>
                <a:ea typeface="Arial"/>
                <a:cs typeface="Arial"/>
                <a:sym typeface="Arial"/>
              </a:defRPr>
            </a:pPr>
            <a:r>
              <a:t>Νερό </a:t>
            </a:r>
            <a:endParaRPr sz="2800" b="0" i="0" u="none" strike="noStrike" cap="none">
              <a:solidFill>
                <a:srgbClr val="32281E"/>
              </a:solidFill>
              <a:latin typeface="Arial"/>
              <a:ea typeface="Arial"/>
              <a:cs typeface="Arial"/>
              <a:sym typeface="Arial"/>
            </a:endParaRPr>
          </a:p>
          <a:p>
            <a:pPr marL="457200" marR="0" lvl="0" indent="-406400" algn="l" rtl="0">
              <a:lnSpc>
                <a:spcPct val="150000"/>
              </a:lnSpc>
              <a:spcBef>
                <a:spcPts val="0"/>
              </a:spcBef>
              <a:spcAft>
                <a:spcPts val="0"/>
              </a:spcAft>
              <a:buClr>
                <a:srgbClr val="32281E"/>
              </a:buClr>
              <a:buSzPts val="2800"/>
              <a:buFont typeface="Arial"/>
              <a:buChar char="★"/>
              <a:defRPr sz="2800">
                <a:solidFill>
                  <a:srgbClr val="32281E"/>
                </a:solidFill>
                <a:latin typeface="Arial"/>
                <a:ea typeface="Arial"/>
                <a:cs typeface="Arial"/>
                <a:sym typeface="Arial"/>
              </a:defRPr>
            </a:pPr>
            <a:r>
              <a:t>Βιολογικά αποφλοιωμένα φασόλια σόγιας από την Ιταλία (8%)</a:t>
            </a:r>
            <a:endParaRPr sz="2800" b="0" i="0" u="none" strike="noStrike" cap="none">
              <a:solidFill>
                <a:srgbClr val="32281E"/>
              </a:solidFill>
              <a:latin typeface="Arial"/>
              <a:ea typeface="Arial"/>
              <a:cs typeface="Arial"/>
              <a:sym typeface="Arial"/>
            </a:endParaRPr>
          </a:p>
          <a:p>
            <a:pPr marL="457200" marR="0" lvl="0" indent="-406400" algn="l" rtl="0">
              <a:lnSpc>
                <a:spcPct val="150000"/>
              </a:lnSpc>
              <a:spcBef>
                <a:spcPts val="0"/>
              </a:spcBef>
              <a:spcAft>
                <a:spcPts val="0"/>
              </a:spcAft>
              <a:buClr>
                <a:srgbClr val="32281E"/>
              </a:buClr>
              <a:buSzPts val="2800"/>
              <a:buFont typeface="Arial"/>
              <a:buChar char="★"/>
              <a:defRPr sz="2800">
                <a:solidFill>
                  <a:srgbClr val="32281E"/>
                </a:solidFill>
                <a:latin typeface="Arial"/>
                <a:ea typeface="Arial"/>
                <a:cs typeface="Arial"/>
                <a:sym typeface="Arial"/>
              </a:defRPr>
            </a:pPr>
            <a:r>
              <a:t>Θαλασσινό αλάτι</a:t>
            </a:r>
            <a:endParaRPr sz="2800" b="0" i="0" u="none" strike="noStrike" cap="none">
              <a:solidFill>
                <a:srgbClr val="32281E"/>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pic>
        <p:nvPicPr>
          <p:cNvPr id="3" name="Рисунок 2">
            <a:extLst>
              <a:ext uri="{FF2B5EF4-FFF2-40B4-BE49-F238E27FC236}">
                <a16:creationId xmlns:a16="http://schemas.microsoft.com/office/drawing/2014/main" id="{B3745BDA-DC00-4E35-8A57-F1128FC7459C}"/>
              </a:ext>
            </a:extLst>
          </p:cNvPr>
          <p:cNvPicPr>
            <a:picLocks noChangeAspect="1"/>
          </p:cNvPicPr>
          <p:nvPr/>
        </p:nvPicPr>
        <p:blipFill>
          <a:blip r:embed="rId3"/>
          <a:stretch>
            <a:fillRect/>
          </a:stretch>
        </p:blipFill>
        <p:spPr>
          <a:xfrm>
            <a:off x="4041648" y="228600"/>
            <a:ext cx="6661912" cy="6629400"/>
          </a:xfrm>
          <a:prstGeom prst="rect">
            <a:avLst/>
          </a:prstGeom>
        </p:spPr>
      </p:pic>
      <p:sp>
        <p:nvSpPr>
          <p:cNvPr id="4" name="Прямоугольник 3">
            <a:extLst>
              <a:ext uri="{FF2B5EF4-FFF2-40B4-BE49-F238E27FC236}">
                <a16:creationId xmlns:a16="http://schemas.microsoft.com/office/drawing/2014/main" id="{6310DEB1-3B54-4CDA-A92C-5A0B24172A0A}"/>
              </a:ext>
            </a:extLst>
          </p:cNvPr>
          <p:cNvSpPr/>
          <p:nvPr/>
        </p:nvSpPr>
        <p:spPr>
          <a:xfrm>
            <a:off x="4272280" y="257810"/>
            <a:ext cx="6423660" cy="1168400"/>
          </a:xfrm>
          <a:prstGeom prst="rect">
            <a:avLst/>
          </a:prstGeom>
          <a:solidFill>
            <a:srgbClr val="F47929"/>
          </a:solidFill>
        </p:spPr>
        <p:txBody>
          <a:bodyPr lIns="0" tIns="0" rIns="0" bIns="0">
            <a:noAutofit/>
          </a:bodyPr>
          <a:lstStyle/>
          <a:p>
            <a:pPr indent="0">
              <a:spcAft>
                <a:spcPts val="350"/>
              </a:spcAft>
              <a:defRPr sz="3000" b="1">
                <a:solidFill>
                  <a:srgbClr val="FFFFFF"/>
                </a:solidFill>
                <a:latin typeface="Tahoma"/>
              </a:defRPr>
            </a:pPr>
            <a:r>
              <a:rPr dirty="0" err="1"/>
              <a:t>Τι</a:t>
            </a:r>
            <a:r>
              <a:rPr dirty="0"/>
              <a:t> </a:t>
            </a:r>
            <a:r>
              <a:rPr dirty="0" err="1"/>
              <a:t>είν</a:t>
            </a:r>
            <a:r>
              <a:rPr dirty="0"/>
              <a:t>αι οι θερμίδες;</a:t>
            </a:r>
          </a:p>
          <a:p>
            <a:pPr indent="0">
              <a:lnSpc>
                <a:spcPct val="111000"/>
              </a:lnSpc>
              <a:defRPr sz="1800">
                <a:solidFill>
                  <a:srgbClr val="FFFFFF"/>
                </a:solidFill>
                <a:latin typeface="Tahoma"/>
              </a:defRPr>
            </a:pPr>
            <a:r>
              <a:rPr dirty="0"/>
              <a:t>1 </a:t>
            </a:r>
            <a:r>
              <a:rPr dirty="0" err="1"/>
              <a:t>θερμίδ</a:t>
            </a:r>
            <a:r>
              <a:rPr dirty="0"/>
              <a:t>α είναι η ποσότητα θερμότητας ή ενέργειας που απαιτείται για την αύξηση της θερμοκρασίας 1 γραμμαρίου νερού κατά 1 °C.</a:t>
            </a:r>
          </a:p>
        </p:txBody>
      </p:sp>
      <p:sp>
        <p:nvSpPr>
          <p:cNvPr id="5" name="Прямоугольник 4">
            <a:extLst>
              <a:ext uri="{FF2B5EF4-FFF2-40B4-BE49-F238E27FC236}">
                <a16:creationId xmlns:a16="http://schemas.microsoft.com/office/drawing/2014/main" id="{5D0D5895-C949-4816-8EB6-5159D3426D90}"/>
              </a:ext>
            </a:extLst>
          </p:cNvPr>
          <p:cNvSpPr/>
          <p:nvPr/>
        </p:nvSpPr>
        <p:spPr>
          <a:xfrm>
            <a:off x="4518660" y="2321560"/>
            <a:ext cx="1310640" cy="586740"/>
          </a:xfrm>
          <a:prstGeom prst="rect">
            <a:avLst/>
          </a:prstGeom>
          <a:noFill/>
        </p:spPr>
        <p:txBody>
          <a:bodyPr lIns="0" tIns="0" rIns="0" bIns="0">
            <a:noAutofit/>
          </a:bodyPr>
          <a:lstStyle/>
          <a:p>
            <a:pPr indent="0" algn="ctr">
              <a:lnSpc>
                <a:spcPct val="109000"/>
              </a:lnSpc>
              <a:defRPr sz="1600">
                <a:latin typeface="Tahoma"/>
              </a:defRPr>
            </a:pPr>
            <a:r>
              <a:rPr b="1"/>
              <a:t>Θερμίδα </a:t>
            </a:r>
            <a:r>
              <a:t>μονάδα μέτρησης ενέργειας</a:t>
            </a:r>
          </a:p>
        </p:txBody>
      </p:sp>
      <p:sp>
        <p:nvSpPr>
          <p:cNvPr id="6" name="Прямоугольник 5">
            <a:extLst>
              <a:ext uri="{FF2B5EF4-FFF2-40B4-BE49-F238E27FC236}">
                <a16:creationId xmlns:a16="http://schemas.microsoft.com/office/drawing/2014/main" id="{4BDC3EE3-1996-4671-95F0-494D8D0BA761}"/>
              </a:ext>
            </a:extLst>
          </p:cNvPr>
          <p:cNvSpPr/>
          <p:nvPr/>
        </p:nvSpPr>
        <p:spPr>
          <a:xfrm>
            <a:off x="6390640" y="2344420"/>
            <a:ext cx="1503680" cy="855980"/>
          </a:xfrm>
          <a:prstGeom prst="rect">
            <a:avLst/>
          </a:prstGeom>
          <a:noFill/>
        </p:spPr>
        <p:txBody>
          <a:bodyPr lIns="0" tIns="0" rIns="0" bIns="0">
            <a:noAutofit/>
          </a:bodyPr>
          <a:lstStyle/>
          <a:p>
            <a:pPr indent="0">
              <a:lnSpc>
                <a:spcPct val="107000"/>
              </a:lnSpc>
              <a:defRPr sz="1600">
                <a:latin typeface="Tahoma"/>
              </a:defRPr>
            </a:pPr>
            <a:r>
              <a:rPr dirty="0" err="1"/>
              <a:t>Αντι</a:t>
            </a:r>
            <a:r>
              <a:rPr dirty="0"/>
              <a:t>προσωπεύει την ενέργεια στα τρόφιμα</a:t>
            </a:r>
          </a:p>
        </p:txBody>
      </p:sp>
      <p:sp>
        <p:nvSpPr>
          <p:cNvPr id="7" name="Прямоугольник 6">
            <a:extLst>
              <a:ext uri="{FF2B5EF4-FFF2-40B4-BE49-F238E27FC236}">
                <a16:creationId xmlns:a16="http://schemas.microsoft.com/office/drawing/2014/main" id="{593C22FA-D529-4CA3-906F-FB542B723089}"/>
              </a:ext>
            </a:extLst>
          </p:cNvPr>
          <p:cNvSpPr/>
          <p:nvPr/>
        </p:nvSpPr>
        <p:spPr>
          <a:xfrm>
            <a:off x="8117840" y="1828800"/>
            <a:ext cx="1605280" cy="213360"/>
          </a:xfrm>
          <a:prstGeom prst="rect">
            <a:avLst/>
          </a:prstGeom>
          <a:noFill/>
        </p:spPr>
        <p:txBody>
          <a:bodyPr wrap="none" lIns="0" tIns="0" rIns="0" bIns="0">
            <a:noAutofit/>
          </a:bodyPr>
          <a:lstStyle/>
          <a:p>
            <a:pPr indent="0">
              <a:defRPr sz="1400">
                <a:latin typeface="Tahoma"/>
              </a:defRPr>
            </a:pPr>
            <a:r>
              <a:t>1 χιλιοθερμίδα (kcal)</a:t>
            </a:r>
          </a:p>
        </p:txBody>
      </p:sp>
      <p:sp>
        <p:nvSpPr>
          <p:cNvPr id="8" name="Прямоугольник 7">
            <a:extLst>
              <a:ext uri="{FF2B5EF4-FFF2-40B4-BE49-F238E27FC236}">
                <a16:creationId xmlns:a16="http://schemas.microsoft.com/office/drawing/2014/main" id="{7C0CC3AA-0FFC-4A62-B8B4-81D12075269D}"/>
              </a:ext>
            </a:extLst>
          </p:cNvPr>
          <p:cNvSpPr/>
          <p:nvPr/>
        </p:nvSpPr>
        <p:spPr>
          <a:xfrm>
            <a:off x="8150860" y="2214880"/>
            <a:ext cx="1503680" cy="218440"/>
          </a:xfrm>
          <a:prstGeom prst="rect">
            <a:avLst/>
          </a:prstGeom>
          <a:noFill/>
        </p:spPr>
        <p:txBody>
          <a:bodyPr wrap="none" lIns="0" tIns="0" rIns="0" bIns="0">
            <a:noAutofit/>
          </a:bodyPr>
          <a:lstStyle/>
          <a:p>
            <a:pPr indent="0" algn="r">
              <a:defRPr sz="1400">
                <a:latin typeface="Tahoma"/>
              </a:defRPr>
            </a:pPr>
            <a:r>
              <a:t>1000 θερμίδες (cal)</a:t>
            </a:r>
          </a:p>
        </p:txBody>
      </p:sp>
      <p:sp>
        <p:nvSpPr>
          <p:cNvPr id="9" name="Прямоугольник 8">
            <a:extLst>
              <a:ext uri="{FF2B5EF4-FFF2-40B4-BE49-F238E27FC236}">
                <a16:creationId xmlns:a16="http://schemas.microsoft.com/office/drawing/2014/main" id="{A13F1523-681A-4658-ADDF-E2A873AF8130}"/>
              </a:ext>
            </a:extLst>
          </p:cNvPr>
          <p:cNvSpPr/>
          <p:nvPr/>
        </p:nvSpPr>
        <p:spPr>
          <a:xfrm>
            <a:off x="8143240" y="2707640"/>
            <a:ext cx="1264920" cy="236220"/>
          </a:xfrm>
          <a:prstGeom prst="rect">
            <a:avLst/>
          </a:prstGeom>
          <a:noFill/>
        </p:spPr>
        <p:txBody>
          <a:bodyPr wrap="none" lIns="0" tIns="0" rIns="0" bIns="0">
            <a:noAutofit/>
          </a:bodyPr>
          <a:lstStyle/>
          <a:p>
            <a:pPr indent="0">
              <a:defRPr sz="1400">
                <a:latin typeface="Tahoma"/>
              </a:defRPr>
            </a:pPr>
            <a:r>
              <a:t>1 κιλοτζάουλ (kJ)</a:t>
            </a:r>
          </a:p>
        </p:txBody>
      </p:sp>
      <p:sp>
        <p:nvSpPr>
          <p:cNvPr id="10" name="Прямоугольник 9">
            <a:extLst>
              <a:ext uri="{FF2B5EF4-FFF2-40B4-BE49-F238E27FC236}">
                <a16:creationId xmlns:a16="http://schemas.microsoft.com/office/drawing/2014/main" id="{40EFDAF9-B96C-4BA9-A4CC-1C66E7F90BB6}"/>
              </a:ext>
            </a:extLst>
          </p:cNvPr>
          <p:cNvSpPr/>
          <p:nvPr/>
        </p:nvSpPr>
        <p:spPr>
          <a:xfrm>
            <a:off x="8125460" y="3096260"/>
            <a:ext cx="1617980" cy="228600"/>
          </a:xfrm>
          <a:prstGeom prst="rect">
            <a:avLst/>
          </a:prstGeom>
          <a:noFill/>
        </p:spPr>
        <p:txBody>
          <a:bodyPr wrap="none" lIns="0" tIns="0" rIns="0" bIns="0">
            <a:noAutofit/>
          </a:bodyPr>
          <a:lstStyle/>
          <a:p>
            <a:pPr indent="0">
              <a:defRPr sz="1400">
                <a:latin typeface="Tahoma"/>
              </a:defRPr>
            </a:pPr>
            <a:r>
              <a:t>χιλιοθερμίδες x 4,186</a:t>
            </a:r>
          </a:p>
        </p:txBody>
      </p:sp>
      <p:sp>
        <p:nvSpPr>
          <p:cNvPr id="11" name="Прямоугольник 10">
            <a:extLst>
              <a:ext uri="{FF2B5EF4-FFF2-40B4-BE49-F238E27FC236}">
                <a16:creationId xmlns:a16="http://schemas.microsoft.com/office/drawing/2014/main" id="{90F3F958-1256-4681-8B77-5D31C0F9F2C4}"/>
              </a:ext>
            </a:extLst>
          </p:cNvPr>
          <p:cNvSpPr/>
          <p:nvPr/>
        </p:nvSpPr>
        <p:spPr>
          <a:xfrm>
            <a:off x="4272280" y="3639820"/>
            <a:ext cx="1800860" cy="591820"/>
          </a:xfrm>
          <a:prstGeom prst="rect">
            <a:avLst/>
          </a:prstGeom>
          <a:solidFill>
            <a:srgbClr val="68B845"/>
          </a:solidFill>
        </p:spPr>
        <p:txBody>
          <a:bodyPr lIns="0" tIns="0" rIns="0" bIns="0">
            <a:noAutofit/>
          </a:bodyPr>
          <a:lstStyle/>
          <a:p>
            <a:pPr indent="0">
              <a:lnSpc>
                <a:spcPct val="110000"/>
              </a:lnSpc>
              <a:defRPr sz="1800">
                <a:solidFill>
                  <a:srgbClr val="FFFFFF"/>
                </a:solidFill>
                <a:latin typeface="Tahoma"/>
              </a:defRPr>
            </a:pPr>
            <a:r>
              <a:rPr dirty="0"/>
              <a:t>1 </a:t>
            </a:r>
            <a:r>
              <a:rPr dirty="0" err="1"/>
              <a:t>γρ</a:t>
            </a:r>
            <a:r>
              <a:rPr dirty="0"/>
              <a:t>αμμάριο </a:t>
            </a:r>
            <a:r>
              <a:rPr b="1" dirty="0"/>
              <a:t>υδατανθράκων</a:t>
            </a:r>
          </a:p>
        </p:txBody>
      </p:sp>
      <p:sp>
        <p:nvSpPr>
          <p:cNvPr id="12" name="Прямоугольник 11">
            <a:extLst>
              <a:ext uri="{FF2B5EF4-FFF2-40B4-BE49-F238E27FC236}">
                <a16:creationId xmlns:a16="http://schemas.microsoft.com/office/drawing/2014/main" id="{921663B9-7216-49D8-AAA1-5B85D9BF0331}"/>
              </a:ext>
            </a:extLst>
          </p:cNvPr>
          <p:cNvSpPr/>
          <p:nvPr/>
        </p:nvSpPr>
        <p:spPr>
          <a:xfrm>
            <a:off x="6322060" y="3754120"/>
            <a:ext cx="972820" cy="388620"/>
          </a:xfrm>
          <a:prstGeom prst="rect">
            <a:avLst/>
          </a:prstGeom>
          <a:solidFill>
            <a:srgbClr val="68B845"/>
          </a:solidFill>
        </p:spPr>
        <p:txBody>
          <a:bodyPr wrap="none" lIns="0" tIns="0" rIns="0" bIns="0">
            <a:noAutofit/>
          </a:bodyPr>
          <a:lstStyle/>
          <a:p>
            <a:pPr indent="0">
              <a:defRPr sz="2500" b="1">
                <a:solidFill>
                  <a:srgbClr val="FFFFFF"/>
                </a:solidFill>
                <a:latin typeface="Arial"/>
              </a:defRPr>
            </a:pPr>
            <a:r>
              <a:t>4 kcal</a:t>
            </a:r>
          </a:p>
        </p:txBody>
      </p:sp>
      <p:sp>
        <p:nvSpPr>
          <p:cNvPr id="13" name="Прямоугольник 12">
            <a:extLst>
              <a:ext uri="{FF2B5EF4-FFF2-40B4-BE49-F238E27FC236}">
                <a16:creationId xmlns:a16="http://schemas.microsoft.com/office/drawing/2014/main" id="{B10F60A7-A683-4411-BC2D-C2A21CE640D8}"/>
              </a:ext>
            </a:extLst>
          </p:cNvPr>
          <p:cNvSpPr/>
          <p:nvPr/>
        </p:nvSpPr>
        <p:spPr>
          <a:xfrm>
            <a:off x="7543800" y="3657600"/>
            <a:ext cx="1503680" cy="614680"/>
          </a:xfrm>
          <a:prstGeom prst="rect">
            <a:avLst/>
          </a:prstGeom>
          <a:solidFill>
            <a:srgbClr val="68B845"/>
          </a:solidFill>
        </p:spPr>
        <p:txBody>
          <a:bodyPr lIns="0" tIns="0" rIns="0" bIns="0">
            <a:noAutofit/>
          </a:bodyPr>
          <a:lstStyle/>
          <a:p>
            <a:pPr indent="0">
              <a:lnSpc>
                <a:spcPct val="108000"/>
              </a:lnSpc>
              <a:defRPr sz="1800">
                <a:solidFill>
                  <a:srgbClr val="FFFFFF"/>
                </a:solidFill>
                <a:latin typeface="Tahoma"/>
              </a:defRPr>
            </a:pPr>
            <a:r>
              <a:rPr dirty="0"/>
              <a:t>1 </a:t>
            </a:r>
            <a:r>
              <a:rPr dirty="0" err="1"/>
              <a:t>γρ</a:t>
            </a:r>
            <a:r>
              <a:rPr dirty="0"/>
              <a:t>αμμάριο </a:t>
            </a:r>
            <a:r>
              <a:rPr b="1" dirty="0"/>
              <a:t>πρωτεΐνης</a:t>
            </a:r>
          </a:p>
        </p:txBody>
      </p:sp>
      <p:sp>
        <p:nvSpPr>
          <p:cNvPr id="14" name="Прямоугольник 13">
            <a:extLst>
              <a:ext uri="{FF2B5EF4-FFF2-40B4-BE49-F238E27FC236}">
                <a16:creationId xmlns:a16="http://schemas.microsoft.com/office/drawing/2014/main" id="{7C1DF574-E4D2-4A39-86B7-244A6F8CE101}"/>
              </a:ext>
            </a:extLst>
          </p:cNvPr>
          <p:cNvSpPr/>
          <p:nvPr/>
        </p:nvSpPr>
        <p:spPr>
          <a:xfrm>
            <a:off x="9575800" y="3754120"/>
            <a:ext cx="934720" cy="386080"/>
          </a:xfrm>
          <a:prstGeom prst="rect">
            <a:avLst/>
          </a:prstGeom>
          <a:solidFill>
            <a:srgbClr val="68B845"/>
          </a:solidFill>
        </p:spPr>
        <p:txBody>
          <a:bodyPr wrap="none" lIns="0" tIns="0" rIns="0" bIns="0">
            <a:noAutofit/>
          </a:bodyPr>
          <a:lstStyle/>
          <a:p>
            <a:pPr indent="0">
              <a:defRPr sz="2500" b="1">
                <a:solidFill>
                  <a:srgbClr val="FFFFFF"/>
                </a:solidFill>
                <a:latin typeface="Arial"/>
              </a:defRPr>
            </a:pPr>
            <a:r>
              <a:t>4 kcal</a:t>
            </a:r>
          </a:p>
        </p:txBody>
      </p:sp>
      <p:sp>
        <p:nvSpPr>
          <p:cNvPr id="15" name="Прямоугольник 14">
            <a:extLst>
              <a:ext uri="{FF2B5EF4-FFF2-40B4-BE49-F238E27FC236}">
                <a16:creationId xmlns:a16="http://schemas.microsoft.com/office/drawing/2014/main" id="{EF278C4F-A000-4664-B599-B5151A004BF0}"/>
              </a:ext>
            </a:extLst>
          </p:cNvPr>
          <p:cNvSpPr/>
          <p:nvPr/>
        </p:nvSpPr>
        <p:spPr>
          <a:xfrm>
            <a:off x="4279900" y="5107940"/>
            <a:ext cx="1549400" cy="591820"/>
          </a:xfrm>
          <a:prstGeom prst="rect">
            <a:avLst/>
          </a:prstGeom>
          <a:solidFill>
            <a:srgbClr val="68B845"/>
          </a:solidFill>
        </p:spPr>
        <p:txBody>
          <a:bodyPr lIns="0" tIns="0" rIns="0" bIns="0">
            <a:noAutofit/>
          </a:bodyPr>
          <a:lstStyle/>
          <a:p>
            <a:pPr indent="0">
              <a:lnSpc>
                <a:spcPct val="109000"/>
              </a:lnSpc>
              <a:defRPr sz="1800">
                <a:solidFill>
                  <a:srgbClr val="FFFFFF"/>
                </a:solidFill>
                <a:latin typeface="Tahoma"/>
              </a:defRPr>
            </a:pPr>
            <a:r>
              <a:rPr dirty="0"/>
              <a:t>1 </a:t>
            </a:r>
            <a:r>
              <a:rPr dirty="0" err="1"/>
              <a:t>γρ</a:t>
            </a:r>
            <a:r>
              <a:rPr dirty="0"/>
              <a:t>αμμάριο </a:t>
            </a:r>
            <a:r>
              <a:rPr b="1" dirty="0"/>
              <a:t>λίπους</a:t>
            </a:r>
          </a:p>
        </p:txBody>
      </p:sp>
      <p:sp>
        <p:nvSpPr>
          <p:cNvPr id="16" name="Прямоугольник 15">
            <a:extLst>
              <a:ext uri="{FF2B5EF4-FFF2-40B4-BE49-F238E27FC236}">
                <a16:creationId xmlns:a16="http://schemas.microsoft.com/office/drawing/2014/main" id="{B8946BF9-C633-49DB-8781-D3E20062DD62}"/>
              </a:ext>
            </a:extLst>
          </p:cNvPr>
          <p:cNvSpPr/>
          <p:nvPr/>
        </p:nvSpPr>
        <p:spPr>
          <a:xfrm>
            <a:off x="6327140" y="5194300"/>
            <a:ext cx="957580" cy="391160"/>
          </a:xfrm>
          <a:prstGeom prst="rect">
            <a:avLst/>
          </a:prstGeom>
          <a:solidFill>
            <a:srgbClr val="68B845"/>
          </a:solidFill>
        </p:spPr>
        <p:txBody>
          <a:bodyPr wrap="none" lIns="0" tIns="0" rIns="0" bIns="0">
            <a:noAutofit/>
          </a:bodyPr>
          <a:lstStyle/>
          <a:p>
            <a:pPr indent="0">
              <a:defRPr sz="2500" b="1">
                <a:solidFill>
                  <a:srgbClr val="FFFFFF"/>
                </a:solidFill>
                <a:latin typeface="Arial"/>
              </a:defRPr>
            </a:pPr>
            <a:r>
              <a:t>9 kcal</a:t>
            </a:r>
          </a:p>
        </p:txBody>
      </p:sp>
      <p:sp>
        <p:nvSpPr>
          <p:cNvPr id="17" name="Прямоугольник 16">
            <a:extLst>
              <a:ext uri="{FF2B5EF4-FFF2-40B4-BE49-F238E27FC236}">
                <a16:creationId xmlns:a16="http://schemas.microsoft.com/office/drawing/2014/main" id="{DF8D309E-B153-465E-9698-E992114697B9}"/>
              </a:ext>
            </a:extLst>
          </p:cNvPr>
          <p:cNvSpPr/>
          <p:nvPr/>
        </p:nvSpPr>
        <p:spPr>
          <a:xfrm>
            <a:off x="7541260" y="5115560"/>
            <a:ext cx="1549400" cy="566420"/>
          </a:xfrm>
          <a:prstGeom prst="rect">
            <a:avLst/>
          </a:prstGeom>
          <a:solidFill>
            <a:srgbClr val="68B845"/>
          </a:solidFill>
        </p:spPr>
        <p:txBody>
          <a:bodyPr lIns="0" tIns="0" rIns="0" bIns="0">
            <a:noAutofit/>
          </a:bodyPr>
          <a:lstStyle/>
          <a:p>
            <a:pPr indent="0">
              <a:defRPr sz="1800">
                <a:solidFill>
                  <a:srgbClr val="FFFFFF"/>
                </a:solidFill>
                <a:latin typeface="Tahoma"/>
              </a:defRPr>
            </a:pPr>
            <a:r>
              <a:rPr dirty="0"/>
              <a:t>1 </a:t>
            </a:r>
            <a:r>
              <a:rPr dirty="0" err="1"/>
              <a:t>γρ</a:t>
            </a:r>
            <a:r>
              <a:rPr dirty="0"/>
              <a:t>αμμάριο</a:t>
            </a:r>
          </a:p>
          <a:p>
            <a:pPr indent="0">
              <a:defRPr sz="1800" b="1">
                <a:solidFill>
                  <a:srgbClr val="FFFFFF"/>
                </a:solidFill>
                <a:latin typeface="Tahoma"/>
              </a:defRPr>
            </a:pPr>
            <a:r>
              <a:rPr dirty="0"/>
              <a:t>α</a:t>
            </a:r>
            <a:r>
              <a:rPr dirty="0" err="1"/>
              <a:t>λκοόλ</a:t>
            </a:r>
            <a:endParaRPr dirty="0"/>
          </a:p>
        </p:txBody>
      </p:sp>
      <p:sp>
        <p:nvSpPr>
          <p:cNvPr id="18" name="Прямоугольник 17">
            <a:extLst>
              <a:ext uri="{FF2B5EF4-FFF2-40B4-BE49-F238E27FC236}">
                <a16:creationId xmlns:a16="http://schemas.microsoft.com/office/drawing/2014/main" id="{D098922D-B08F-4DDD-BE60-13F14004260F}"/>
              </a:ext>
            </a:extLst>
          </p:cNvPr>
          <p:cNvSpPr/>
          <p:nvPr/>
        </p:nvSpPr>
        <p:spPr>
          <a:xfrm>
            <a:off x="9565640" y="5234940"/>
            <a:ext cx="944880" cy="386080"/>
          </a:xfrm>
          <a:prstGeom prst="rect">
            <a:avLst/>
          </a:prstGeom>
          <a:solidFill>
            <a:srgbClr val="68B845"/>
          </a:solidFill>
        </p:spPr>
        <p:txBody>
          <a:bodyPr wrap="none" lIns="0" tIns="0" rIns="0" bIns="0">
            <a:noAutofit/>
          </a:bodyPr>
          <a:lstStyle/>
          <a:p>
            <a:pPr indent="0">
              <a:defRPr sz="2500" b="1">
                <a:solidFill>
                  <a:srgbClr val="FFFFFF"/>
                </a:solidFill>
                <a:latin typeface="Arial"/>
              </a:defRPr>
            </a:pPr>
            <a:r>
              <a:t>7 kcal</a:t>
            </a:r>
          </a:p>
        </p:txBody>
      </p:sp>
      <p:sp>
        <p:nvSpPr>
          <p:cNvPr id="19" name="Прямоугольник 18">
            <a:extLst>
              <a:ext uri="{FF2B5EF4-FFF2-40B4-BE49-F238E27FC236}">
                <a16:creationId xmlns:a16="http://schemas.microsoft.com/office/drawing/2014/main" id="{B848A766-D968-4FEF-8B86-452831BEA945}"/>
              </a:ext>
            </a:extLst>
          </p:cNvPr>
          <p:cNvSpPr/>
          <p:nvPr/>
        </p:nvSpPr>
        <p:spPr>
          <a:xfrm>
            <a:off x="9283700" y="6311900"/>
            <a:ext cx="810260" cy="276860"/>
          </a:xfrm>
          <a:prstGeom prst="rect">
            <a:avLst/>
          </a:prstGeom>
          <a:solidFill>
            <a:srgbClr val="0C4DA1"/>
          </a:solidFill>
        </p:spPr>
        <p:txBody>
          <a:bodyPr lIns="0" tIns="0" rIns="0" bIns="0">
            <a:noAutofit/>
          </a:bodyPr>
          <a:lstStyle/>
          <a:p>
            <a:pPr indent="0" algn="ctr">
              <a:lnSpc>
                <a:spcPct val="107000"/>
              </a:lnSpc>
              <a:defRPr sz="650" b="1">
                <a:solidFill>
                  <a:srgbClr val="C5D4E8"/>
                </a:solidFill>
                <a:latin typeface="Tahoma"/>
              </a:defRPr>
            </a:pPr>
            <a:r>
              <a:t>Με συγχρηματοδότηση από την Ευρωπαϊκή Ένωση</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g1288d84c8c2_0_109"/>
          <p:cNvSpPr txBox="1"/>
          <p:nvPr/>
        </p:nvSpPr>
        <p:spPr>
          <a:xfrm>
            <a:off x="527050" y="1235925"/>
            <a:ext cx="4658700" cy="2400617"/>
          </a:xfrm>
          <a:prstGeom prst="rect">
            <a:avLst/>
          </a:prstGeom>
          <a:noFill/>
          <a:ln w="38100" cap="flat" cmpd="sng">
            <a:solidFill>
              <a:srgbClr val="00837F"/>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2800"/>
              <a:buFont typeface="Arial"/>
              <a:buNone/>
              <a:defRPr sz="2800">
                <a:solidFill>
                  <a:schemeClr val="dk1"/>
                </a:solidFill>
                <a:latin typeface="Calibri"/>
                <a:ea typeface="Calibri"/>
                <a:cs typeface="Calibri"/>
                <a:sym typeface="Calibri"/>
              </a:defRPr>
            </a:pPr>
            <a:r>
              <a:rPr sz="2000"/>
              <a:t>Η θερμιδική αξία αποτελείται από </a:t>
            </a:r>
            <a:r>
              <a:rPr sz="2000" b="1"/>
              <a:t>υδατάνθρακες</a:t>
            </a:r>
            <a:r>
              <a:rPr sz="2000"/>
              <a:t> (πολλαπλασιασμός με το 4), </a:t>
            </a:r>
            <a:r>
              <a:rPr sz="2000" b="1"/>
              <a:t>πρωτεΐνες</a:t>
            </a:r>
            <a:r>
              <a:rPr sz="2000"/>
              <a:t> (πολλαπλασιασμός με το 4) και </a:t>
            </a:r>
            <a:r>
              <a:rPr sz="2000" b="1"/>
              <a:t>λίπη</a:t>
            </a:r>
            <a:r>
              <a:rPr sz="2000"/>
              <a:t> (πολλαπλασιασμός με το 9)</a:t>
            </a:r>
            <a:endParaRPr sz="2000" b="0" i="0" u="none" strike="noStrike" cap="none">
              <a:solidFill>
                <a:schemeClr val="dk1"/>
              </a:solidFill>
              <a:latin typeface="Calibri"/>
              <a:ea typeface="Calibri"/>
              <a:cs typeface="Calibri"/>
              <a:sym typeface="Calibri"/>
            </a:endParaRPr>
          </a:p>
          <a:p>
            <a:pPr marL="0" marR="0" lvl="0" indent="0" algn="l" rtl="0">
              <a:lnSpc>
                <a:spcPct val="150000"/>
              </a:lnSpc>
              <a:spcBef>
                <a:spcPts val="0"/>
              </a:spcBef>
              <a:spcAft>
                <a:spcPts val="0"/>
              </a:spcAft>
              <a:buClr>
                <a:srgbClr val="000000"/>
              </a:buClr>
              <a:buSzPts val="2800"/>
              <a:buFont typeface="Arial"/>
              <a:buNone/>
            </a:pPr>
            <a:endParaRPr sz="2000" b="0" i="0" u="none" strike="noStrike" cap="none">
              <a:solidFill>
                <a:schemeClr val="dk1"/>
              </a:solidFill>
              <a:latin typeface="Calibri"/>
              <a:ea typeface="Calibri"/>
              <a:cs typeface="Calibri"/>
              <a:sym typeface="Calibri"/>
            </a:endParaRPr>
          </a:p>
        </p:txBody>
      </p:sp>
      <p:sp>
        <p:nvSpPr>
          <p:cNvPr id="257" name="Google Shape;257;g1288d84c8c2_0_109"/>
          <p:cNvSpPr txBox="1">
            <a:spLocks noGrp="1"/>
          </p:cNvSpPr>
          <p:nvPr>
            <p:ph type="body" idx="1"/>
          </p:nvPr>
        </p:nvSpPr>
        <p:spPr>
          <a:xfrm>
            <a:off x="919418" y="258394"/>
            <a:ext cx="8640000" cy="432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200"/>
              <a:buNone/>
              <a:defRPr sz="3600" b="1"/>
            </a:pPr>
            <a:r>
              <a:rPr sz="2800"/>
              <a:t>Διατροφική δήλωση - Υπολογισμός θερμίδων</a:t>
            </a:r>
            <a:endParaRPr sz="2800">
              <a:sym typeface="Calibri"/>
            </a:endParaRPr>
          </a:p>
          <a:p>
            <a:pPr marL="0" lvl="0" indent="0" algn="ctr" rtl="1">
              <a:lnSpc>
                <a:spcPct val="100000"/>
              </a:lnSpc>
              <a:spcBef>
                <a:spcPts val="0"/>
              </a:spcBef>
              <a:spcAft>
                <a:spcPts val="0"/>
              </a:spcAft>
              <a:buClr>
                <a:schemeClr val="dk2"/>
              </a:buClr>
              <a:buSzPts val="4000"/>
              <a:buNone/>
            </a:pPr>
            <a:endParaRPr sz="2800" b="1">
              <a:sym typeface="Calibri"/>
            </a:endParaRPr>
          </a:p>
          <a:p>
            <a:pPr marL="0" lvl="0" indent="0" algn="ctr" rtl="0">
              <a:lnSpc>
                <a:spcPct val="100000"/>
              </a:lnSpc>
              <a:spcBef>
                <a:spcPts val="0"/>
              </a:spcBef>
              <a:spcAft>
                <a:spcPts val="0"/>
              </a:spcAft>
              <a:buClr>
                <a:schemeClr val="dk2"/>
              </a:buClr>
              <a:buSzPts val="3600"/>
              <a:buNone/>
            </a:pPr>
            <a:endParaRPr sz="2800" b="1"/>
          </a:p>
        </p:txBody>
      </p:sp>
      <p:pic>
        <p:nvPicPr>
          <p:cNvPr id="258" name="Google Shape;258;g1288d84c8c2_0_109"/>
          <p:cNvPicPr preferRelativeResize="0"/>
          <p:nvPr/>
        </p:nvPicPr>
        <p:blipFill rotWithShape="1">
          <a:blip r:embed="rId3">
            <a:alphaModFix/>
          </a:blip>
          <a:srcRect l="32293" t="60387" r="32868" b="1727"/>
          <a:stretch/>
        </p:blipFill>
        <p:spPr>
          <a:xfrm>
            <a:off x="5893900" y="1092463"/>
            <a:ext cx="5175575" cy="5067274"/>
          </a:xfrm>
          <a:prstGeom prst="rect">
            <a:avLst/>
          </a:prstGeom>
          <a:noFill/>
          <a:ln>
            <a:noFill/>
          </a:ln>
        </p:spPr>
      </p:pic>
      <p:sp>
        <p:nvSpPr>
          <p:cNvPr id="259" name="Google Shape;259;g1288d84c8c2_0_109"/>
          <p:cNvSpPr txBox="1"/>
          <p:nvPr/>
        </p:nvSpPr>
        <p:spPr>
          <a:xfrm>
            <a:off x="527050" y="4251125"/>
            <a:ext cx="4658700" cy="1107965"/>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SzPts val="2800"/>
              <a:buFont typeface="Arial"/>
              <a:buNone/>
              <a:defRPr sz="2800">
                <a:solidFill>
                  <a:schemeClr val="dk1"/>
                </a:solidFill>
                <a:latin typeface="Calibri"/>
                <a:ea typeface="Calibri"/>
                <a:cs typeface="Calibri"/>
                <a:sym typeface="Calibri"/>
              </a:defRPr>
            </a:pPr>
            <a:r>
              <a:rPr sz="2000"/>
              <a:t>Ας πάρουμε ως παράδειγμα ένα γάλα σόγιας (Η επωνυμία είναι: The Bridge)</a:t>
            </a:r>
            <a:endParaRPr sz="2000" b="0" i="0" u="none" strike="noStrike" cap="none">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g1288d84c8c2_0_166"/>
          <p:cNvSpPr txBox="1"/>
          <p:nvPr/>
        </p:nvSpPr>
        <p:spPr>
          <a:xfrm>
            <a:off x="342076" y="1006700"/>
            <a:ext cx="5485200" cy="1938952"/>
          </a:xfrm>
          <a:prstGeom prst="rect">
            <a:avLst/>
          </a:prstGeom>
          <a:noFill/>
          <a:ln w="38100" cap="flat" cmpd="sng">
            <a:solidFill>
              <a:srgbClr val="00837F"/>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2800"/>
              <a:buFont typeface="Arial"/>
              <a:buNone/>
              <a:defRPr sz="2800">
                <a:solidFill>
                  <a:schemeClr val="dk1"/>
                </a:solidFill>
                <a:latin typeface="Calibri"/>
                <a:ea typeface="Calibri"/>
                <a:cs typeface="Calibri"/>
                <a:sym typeface="Calibri"/>
              </a:defRPr>
            </a:pPr>
            <a:r>
              <a:rPr sz="2000"/>
              <a:t>Η θερμιδική αξία αποτελείται από </a:t>
            </a:r>
            <a:r>
              <a:rPr sz="2000" b="1"/>
              <a:t>υδατάνθρακες</a:t>
            </a:r>
            <a:r>
              <a:rPr sz="2000"/>
              <a:t> (πολλαπλασιασμός με το 4), πρωτεΐνες (πολλαπλασιασμός με το 4) και λίπη (πολλαπλασιασμός με το 9)</a:t>
            </a:r>
            <a:endParaRPr sz="1100" b="0" i="0" u="none" strike="noStrike" cap="none">
              <a:solidFill>
                <a:srgbClr val="000000"/>
              </a:solidFill>
              <a:latin typeface="Arial"/>
              <a:ea typeface="Arial"/>
              <a:cs typeface="Arial"/>
              <a:sym typeface="Arial"/>
            </a:endParaRPr>
          </a:p>
        </p:txBody>
      </p:sp>
      <p:graphicFrame>
        <p:nvGraphicFramePr>
          <p:cNvPr id="265" name="Google Shape;265;g1288d84c8c2_0_166"/>
          <p:cNvGraphicFramePr/>
          <p:nvPr>
            <p:extLst>
              <p:ext uri="{D42A27DB-BD31-4B8C-83A1-F6EECF244321}">
                <p14:modId xmlns:p14="http://schemas.microsoft.com/office/powerpoint/2010/main" val="1033271787"/>
              </p:ext>
            </p:extLst>
          </p:nvPr>
        </p:nvGraphicFramePr>
        <p:xfrm>
          <a:off x="323163" y="3555350"/>
          <a:ext cx="5523026" cy="1752640"/>
        </p:xfrm>
        <a:graphic>
          <a:graphicData uri="http://schemas.openxmlformats.org/drawingml/2006/table">
            <a:tbl>
              <a:tblPr firstRow="1" bandRow="1">
                <a:noFill/>
                <a:tableStyleId>{BED3FBB4-5127-4649-9B8B-91E43B5A120F}</a:tableStyleId>
              </a:tblPr>
              <a:tblGrid>
                <a:gridCol w="1841009">
                  <a:extLst>
                    <a:ext uri="{9D8B030D-6E8A-4147-A177-3AD203B41FA5}">
                      <a16:colId xmlns:a16="http://schemas.microsoft.com/office/drawing/2014/main" val="20000"/>
                    </a:ext>
                  </a:extLst>
                </a:gridCol>
                <a:gridCol w="2289856">
                  <a:extLst>
                    <a:ext uri="{9D8B030D-6E8A-4147-A177-3AD203B41FA5}">
                      <a16:colId xmlns:a16="http://schemas.microsoft.com/office/drawing/2014/main" val="20001"/>
                    </a:ext>
                  </a:extLst>
                </a:gridCol>
                <a:gridCol w="1392161">
                  <a:extLst>
                    <a:ext uri="{9D8B030D-6E8A-4147-A177-3AD203B41FA5}">
                      <a16:colId xmlns:a16="http://schemas.microsoft.com/office/drawing/2014/main" val="20002"/>
                    </a:ext>
                  </a:extLst>
                </a:gridCol>
              </a:tblGrid>
              <a:tr h="370850">
                <a:tc>
                  <a:txBody>
                    <a:bodyPr/>
                    <a:lstStyle/>
                    <a:p>
                      <a:pPr marL="0" marR="0" lvl="0" indent="0" algn="ctr" rtl="0">
                        <a:lnSpc>
                          <a:spcPct val="100000"/>
                        </a:lnSpc>
                        <a:spcBef>
                          <a:spcPts val="0"/>
                        </a:spcBef>
                        <a:spcAft>
                          <a:spcPts val="0"/>
                        </a:spcAft>
                        <a:buClr>
                          <a:srgbClr val="000000"/>
                        </a:buClr>
                        <a:buSzPts val="1800"/>
                        <a:buFont typeface="Arial"/>
                        <a:buNone/>
                        <a:defRPr sz="1800">
                          <a:solidFill>
                            <a:schemeClr val="dk1"/>
                          </a:solidFill>
                        </a:defRPr>
                      </a:pPr>
                      <a:r>
                        <a:t>Στο προϊόν</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800"/>
                        <a:buFont typeface="Arial"/>
                        <a:buNone/>
                        <a:defRPr sz="1800">
                          <a:solidFill>
                            <a:schemeClr val="dk1"/>
                          </a:solidFill>
                        </a:defRPr>
                      </a:pPr>
                      <a:r>
                        <a:rPr dirty="0" err="1"/>
                        <a:t>Πολλ</a:t>
                      </a:r>
                      <a:r>
                        <a:rPr dirty="0"/>
                        <a:t>απλασιασμός με</a:t>
                      </a:r>
                      <a:endParaRPr sz="1400" u="none" strike="noStrike" cap="none" dirty="0"/>
                    </a:p>
                  </a:txBody>
                  <a:tcPr marL="91450" marR="91450" marT="45725" marB="45725"/>
                </a:tc>
                <a:tc>
                  <a:txBody>
                    <a:bodyPr/>
                    <a:lstStyle/>
                    <a:p>
                      <a:pPr marL="0" marR="0" lvl="0" indent="0" algn="ctr" rtl="0">
                        <a:lnSpc>
                          <a:spcPct val="100000"/>
                        </a:lnSpc>
                        <a:spcBef>
                          <a:spcPts val="0"/>
                        </a:spcBef>
                        <a:spcAft>
                          <a:spcPts val="0"/>
                        </a:spcAft>
                        <a:buClr>
                          <a:srgbClr val="000000"/>
                        </a:buClr>
                        <a:buSzPts val="1800"/>
                        <a:buFont typeface="Arial"/>
                        <a:buNone/>
                        <a:defRPr sz="1800">
                          <a:solidFill>
                            <a:schemeClr val="dk1"/>
                          </a:solidFill>
                        </a:defRPr>
                      </a:pPr>
                      <a:r>
                        <a:t>Αποτέλεσμα</a:t>
                      </a:r>
                      <a:endParaRPr sz="14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ctr" rtl="0">
                        <a:lnSpc>
                          <a:spcPct val="100000"/>
                        </a:lnSpc>
                        <a:spcBef>
                          <a:spcPts val="0"/>
                        </a:spcBef>
                        <a:spcAft>
                          <a:spcPts val="0"/>
                        </a:spcAft>
                        <a:buClr>
                          <a:srgbClr val="000000"/>
                        </a:buClr>
                        <a:buSzPts val="1800"/>
                        <a:buFont typeface="Arial"/>
                        <a:buNone/>
                        <a:defRPr sz="1800"/>
                      </a:pPr>
                      <a:r>
                        <a:t>1,5 γρ. υδατανθράκων</a:t>
                      </a:r>
                      <a:endParaRPr sz="18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800"/>
                        <a:buFont typeface="Arial"/>
                        <a:buNone/>
                        <a:defRPr sz="1800"/>
                      </a:pPr>
                      <a:r>
                        <a:t>4</a:t>
                      </a:r>
                      <a:endParaRPr sz="18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800"/>
                        <a:buFont typeface="Arial"/>
                        <a:buNone/>
                        <a:defRPr sz="1800"/>
                      </a:pPr>
                      <a:r>
                        <a:rPr dirty="0"/>
                        <a:t>6 </a:t>
                      </a:r>
                      <a:r>
                        <a:rPr lang="en-GB" dirty="0"/>
                        <a:t>kcal</a:t>
                      </a:r>
                      <a:endParaRPr sz="1800" u="none" strike="noStrike" cap="none" dirty="0"/>
                    </a:p>
                    <a:p>
                      <a:pPr marL="0" marR="0" lvl="0" indent="0" algn="l" rtl="0">
                        <a:lnSpc>
                          <a:spcPct val="100000"/>
                        </a:lnSpc>
                        <a:spcBef>
                          <a:spcPts val="0"/>
                        </a:spcBef>
                        <a:spcAft>
                          <a:spcPts val="0"/>
                        </a:spcAft>
                        <a:buClr>
                          <a:srgbClr val="000000"/>
                        </a:buClr>
                        <a:buSzPts val="1400"/>
                        <a:buFont typeface="Arial"/>
                        <a:buNone/>
                      </a:pPr>
                      <a:endParaRPr sz="1400" u="none" strike="noStrike" cap="none" dirty="0"/>
                    </a:p>
                  </a:txBody>
                  <a:tcPr marL="91450" marR="91450" marT="45725" marB="45725"/>
                </a:tc>
                <a:extLst>
                  <a:ext uri="{0D108BD9-81ED-4DB2-BD59-A6C34878D82A}">
                    <a16:rowId xmlns:a16="http://schemas.microsoft.com/office/drawing/2014/main" val="10001"/>
                  </a:ext>
                </a:extLst>
              </a:tr>
              <a:tr h="370850">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tc>
                <a:extLst>
                  <a:ext uri="{0D108BD9-81ED-4DB2-BD59-A6C34878D82A}">
                    <a16:rowId xmlns:a16="http://schemas.microsoft.com/office/drawing/2014/main" val="10002"/>
                  </a:ext>
                </a:extLst>
              </a:tr>
              <a:tr h="370850">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dirty="0"/>
                    </a:p>
                  </a:txBody>
                  <a:tcPr marL="91450" marR="91450" marT="45725" marB="45725"/>
                </a:tc>
                <a:extLst>
                  <a:ext uri="{0D108BD9-81ED-4DB2-BD59-A6C34878D82A}">
                    <a16:rowId xmlns:a16="http://schemas.microsoft.com/office/drawing/2014/main" val="10003"/>
                  </a:ext>
                </a:extLst>
              </a:tr>
            </a:tbl>
          </a:graphicData>
        </a:graphic>
      </p:graphicFrame>
      <p:sp>
        <p:nvSpPr>
          <p:cNvPr id="266" name="Google Shape;266;g1288d84c8c2_0_166"/>
          <p:cNvSpPr txBox="1">
            <a:spLocks noGrp="1"/>
          </p:cNvSpPr>
          <p:nvPr>
            <p:ph type="body" idx="1"/>
          </p:nvPr>
        </p:nvSpPr>
        <p:spPr>
          <a:xfrm>
            <a:off x="919418" y="268944"/>
            <a:ext cx="8640000" cy="432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200"/>
              <a:buNone/>
              <a:defRPr sz="3600" b="1"/>
            </a:pPr>
            <a:r>
              <a:rPr sz="2800"/>
              <a:t>Διατροφική δήλωση</a:t>
            </a:r>
            <a:endParaRPr sz="2800">
              <a:latin typeface="Calibri"/>
              <a:ea typeface="Calibri"/>
              <a:cs typeface="Calibri"/>
              <a:sym typeface="Calibri"/>
            </a:endParaRPr>
          </a:p>
          <a:p>
            <a:pPr marL="0" lvl="0" indent="0" algn="ctr" rtl="1">
              <a:lnSpc>
                <a:spcPct val="100000"/>
              </a:lnSpc>
              <a:spcBef>
                <a:spcPts val="0"/>
              </a:spcBef>
              <a:spcAft>
                <a:spcPts val="0"/>
              </a:spcAft>
              <a:buClr>
                <a:schemeClr val="dk2"/>
              </a:buClr>
              <a:buSzPts val="4000"/>
              <a:buNone/>
            </a:pPr>
            <a:endParaRPr sz="2800" b="1">
              <a:latin typeface="Calibri"/>
              <a:ea typeface="Calibri"/>
              <a:cs typeface="Calibri"/>
              <a:sym typeface="Calibri"/>
            </a:endParaRPr>
          </a:p>
          <a:p>
            <a:pPr marL="0" lvl="0" indent="0" algn="ctr" rtl="0">
              <a:lnSpc>
                <a:spcPct val="100000"/>
              </a:lnSpc>
              <a:spcBef>
                <a:spcPts val="0"/>
              </a:spcBef>
              <a:spcAft>
                <a:spcPts val="0"/>
              </a:spcAft>
              <a:buClr>
                <a:schemeClr val="dk2"/>
              </a:buClr>
              <a:buSzPts val="3600"/>
              <a:buNone/>
            </a:pPr>
            <a:endParaRPr sz="2800" b="1"/>
          </a:p>
        </p:txBody>
      </p:sp>
      <p:pic>
        <p:nvPicPr>
          <p:cNvPr id="267" name="Google Shape;267;g1288d84c8c2_0_166"/>
          <p:cNvPicPr preferRelativeResize="0"/>
          <p:nvPr/>
        </p:nvPicPr>
        <p:blipFill rotWithShape="1">
          <a:blip r:embed="rId3">
            <a:alphaModFix/>
          </a:blip>
          <a:srcRect l="32293" t="60387" r="32868" b="1727"/>
          <a:stretch/>
        </p:blipFill>
        <p:spPr>
          <a:xfrm>
            <a:off x="6151725" y="1342038"/>
            <a:ext cx="5175575" cy="5067274"/>
          </a:xfrm>
          <a:prstGeom prst="rect">
            <a:avLst/>
          </a:prstGeom>
          <a:noFill/>
          <a:ln>
            <a:noFill/>
          </a:ln>
        </p:spPr>
      </p:pic>
      <p:sp>
        <p:nvSpPr>
          <p:cNvPr id="268" name="Google Shape;268;g1288d84c8c2_0_166"/>
          <p:cNvSpPr/>
          <p:nvPr/>
        </p:nvSpPr>
        <p:spPr>
          <a:xfrm>
            <a:off x="7511525" y="3555350"/>
            <a:ext cx="2612400" cy="498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g1288d84c8c2_0_174"/>
          <p:cNvSpPr txBox="1"/>
          <p:nvPr/>
        </p:nvSpPr>
        <p:spPr>
          <a:xfrm>
            <a:off x="238951" y="1092475"/>
            <a:ext cx="5433600" cy="1938952"/>
          </a:xfrm>
          <a:prstGeom prst="rect">
            <a:avLst/>
          </a:prstGeom>
          <a:noFill/>
          <a:ln w="38100" cap="flat" cmpd="sng">
            <a:solidFill>
              <a:srgbClr val="00837F"/>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2800"/>
              <a:buFont typeface="Arial"/>
              <a:buNone/>
              <a:defRPr sz="2800">
                <a:solidFill>
                  <a:schemeClr val="dk1"/>
                </a:solidFill>
                <a:latin typeface="Calibri"/>
                <a:ea typeface="Calibri"/>
                <a:cs typeface="Calibri"/>
                <a:sym typeface="Calibri"/>
              </a:defRPr>
            </a:pPr>
            <a:r>
              <a:rPr sz="2000"/>
              <a:t>Η θερμιδική αξία αποτελείται από υδατάνθρακες (πολλαπλασιασμός με το 4), </a:t>
            </a:r>
            <a:r>
              <a:rPr sz="2000" b="1"/>
              <a:t>πρωτεΐνες</a:t>
            </a:r>
            <a:r>
              <a:rPr sz="2000"/>
              <a:t> (πολλαπλασιασμός με το 4) και λίπη (πολλαπλασιασμός με το 9)</a:t>
            </a:r>
            <a:endParaRPr sz="1100" b="0" i="0" u="none" strike="noStrike" cap="none">
              <a:solidFill>
                <a:srgbClr val="000000"/>
              </a:solidFill>
              <a:latin typeface="Arial"/>
              <a:ea typeface="Arial"/>
              <a:cs typeface="Arial"/>
              <a:sym typeface="Arial"/>
            </a:endParaRPr>
          </a:p>
        </p:txBody>
      </p:sp>
      <p:graphicFrame>
        <p:nvGraphicFramePr>
          <p:cNvPr id="274" name="Google Shape;274;g1288d84c8c2_0_174"/>
          <p:cNvGraphicFramePr/>
          <p:nvPr>
            <p:extLst>
              <p:ext uri="{D42A27DB-BD31-4B8C-83A1-F6EECF244321}">
                <p14:modId xmlns:p14="http://schemas.microsoft.com/office/powerpoint/2010/main" val="3955012313"/>
              </p:ext>
            </p:extLst>
          </p:nvPr>
        </p:nvGraphicFramePr>
        <p:xfrm>
          <a:off x="248301" y="3851328"/>
          <a:ext cx="5433600" cy="1920270"/>
        </p:xfrm>
        <a:graphic>
          <a:graphicData uri="http://schemas.openxmlformats.org/drawingml/2006/table">
            <a:tbl>
              <a:tblPr firstRow="1" bandRow="1">
                <a:noFill/>
                <a:tableStyleId>{BED3FBB4-5127-4649-9B8B-91E43B5A120F}</a:tableStyleId>
              </a:tblPr>
              <a:tblGrid>
                <a:gridCol w="1811200">
                  <a:extLst>
                    <a:ext uri="{9D8B030D-6E8A-4147-A177-3AD203B41FA5}">
                      <a16:colId xmlns:a16="http://schemas.microsoft.com/office/drawing/2014/main" val="20000"/>
                    </a:ext>
                  </a:extLst>
                </a:gridCol>
                <a:gridCol w="2199217">
                  <a:extLst>
                    <a:ext uri="{9D8B030D-6E8A-4147-A177-3AD203B41FA5}">
                      <a16:colId xmlns:a16="http://schemas.microsoft.com/office/drawing/2014/main" val="20001"/>
                    </a:ext>
                  </a:extLst>
                </a:gridCol>
                <a:gridCol w="1423183">
                  <a:extLst>
                    <a:ext uri="{9D8B030D-6E8A-4147-A177-3AD203B41FA5}">
                      <a16:colId xmlns:a16="http://schemas.microsoft.com/office/drawing/2014/main" val="20002"/>
                    </a:ext>
                  </a:extLst>
                </a:gridCol>
              </a:tblGrid>
              <a:tr h="370850">
                <a:tc>
                  <a:txBody>
                    <a:bodyPr/>
                    <a:lstStyle/>
                    <a:p>
                      <a:pPr marL="0" marR="0" lvl="0" indent="0" algn="ctr" rtl="0">
                        <a:lnSpc>
                          <a:spcPct val="100000"/>
                        </a:lnSpc>
                        <a:spcBef>
                          <a:spcPts val="0"/>
                        </a:spcBef>
                        <a:spcAft>
                          <a:spcPts val="0"/>
                        </a:spcAft>
                        <a:buClr>
                          <a:srgbClr val="000000"/>
                        </a:buClr>
                        <a:buSzPts val="1800"/>
                        <a:buFont typeface="Arial"/>
                        <a:buNone/>
                        <a:defRPr sz="1800">
                          <a:solidFill>
                            <a:schemeClr val="dk1"/>
                          </a:solidFill>
                        </a:defRPr>
                      </a:pPr>
                      <a:r>
                        <a:t>Στο προϊόν</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800"/>
                        <a:buFont typeface="Arial"/>
                        <a:buNone/>
                        <a:defRPr sz="1800">
                          <a:solidFill>
                            <a:schemeClr val="dk1"/>
                          </a:solidFill>
                        </a:defRPr>
                      </a:pPr>
                      <a:r>
                        <a:t>Πολλαπλασιασμός με</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800"/>
                        <a:buFont typeface="Arial"/>
                        <a:buNone/>
                        <a:defRPr sz="1800">
                          <a:solidFill>
                            <a:schemeClr val="dk1"/>
                          </a:solidFill>
                        </a:defRPr>
                      </a:pPr>
                      <a:r>
                        <a:t>Αποτέλεσμα</a:t>
                      </a:r>
                      <a:endParaRPr sz="14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ctr" rtl="0">
                        <a:lnSpc>
                          <a:spcPct val="100000"/>
                        </a:lnSpc>
                        <a:spcBef>
                          <a:spcPts val="0"/>
                        </a:spcBef>
                        <a:spcAft>
                          <a:spcPts val="0"/>
                        </a:spcAft>
                        <a:buClr>
                          <a:srgbClr val="000000"/>
                        </a:buClr>
                        <a:buSzPts val="1800"/>
                        <a:buFont typeface="Arial"/>
                        <a:buNone/>
                        <a:defRPr sz="1800"/>
                      </a:pPr>
                      <a:r>
                        <a:t>1,5 γρ. υδατανθράκων</a:t>
                      </a:r>
                      <a:endParaRPr sz="18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800"/>
                        <a:buFont typeface="Arial"/>
                        <a:buNone/>
                        <a:defRPr sz="1800"/>
                      </a:pPr>
                      <a:r>
                        <a:t>4</a:t>
                      </a:r>
                      <a:endParaRPr sz="18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800"/>
                        <a:buFont typeface="Arial"/>
                        <a:buNone/>
                        <a:defRPr sz="1800"/>
                      </a:pPr>
                      <a:r>
                        <a:rPr dirty="0"/>
                        <a:t>6 </a:t>
                      </a:r>
                      <a:r>
                        <a:rPr lang="en-GB" dirty="0"/>
                        <a:t>kcal</a:t>
                      </a:r>
                      <a:endParaRPr sz="1800" u="none" strike="noStrike" cap="none" dirty="0"/>
                    </a:p>
                  </a:txBody>
                  <a:tcPr marL="91450" marR="91450" marT="45725" marB="45725"/>
                </a:tc>
                <a:extLst>
                  <a:ext uri="{0D108BD9-81ED-4DB2-BD59-A6C34878D82A}">
                    <a16:rowId xmlns:a16="http://schemas.microsoft.com/office/drawing/2014/main" val="10001"/>
                  </a:ext>
                </a:extLst>
              </a:tr>
              <a:tr h="370850">
                <a:tc>
                  <a:txBody>
                    <a:bodyPr/>
                    <a:lstStyle/>
                    <a:p>
                      <a:pPr marL="0" marR="0" lvl="0" indent="0" algn="ctr" rtl="0">
                        <a:lnSpc>
                          <a:spcPct val="100000"/>
                        </a:lnSpc>
                        <a:spcBef>
                          <a:spcPts val="0"/>
                        </a:spcBef>
                        <a:spcAft>
                          <a:spcPts val="0"/>
                        </a:spcAft>
                        <a:buClr>
                          <a:srgbClr val="000000"/>
                        </a:buClr>
                        <a:buSzPts val="1800"/>
                        <a:buFont typeface="Arial"/>
                        <a:buNone/>
                        <a:defRPr sz="1800"/>
                      </a:pPr>
                      <a:r>
                        <a:t>3,6 γρ. πρωτεΐνης</a:t>
                      </a:r>
                      <a:endParaRPr sz="18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800"/>
                        <a:buFont typeface="Arial"/>
                        <a:buNone/>
                        <a:defRPr sz="1800"/>
                      </a:pPr>
                      <a:r>
                        <a:t>4</a:t>
                      </a:r>
                      <a:endParaRPr sz="18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800"/>
                        <a:buFont typeface="Arial"/>
                        <a:buNone/>
                        <a:defRPr sz="1800"/>
                      </a:pPr>
                      <a:r>
                        <a:rPr dirty="0"/>
                        <a:t>14,4 </a:t>
                      </a:r>
                      <a:r>
                        <a:rPr lang="en-GB" dirty="0"/>
                        <a:t>kcal</a:t>
                      </a:r>
                      <a:endParaRPr sz="1800" u="none" strike="noStrike" cap="none" dirty="0"/>
                    </a:p>
                  </a:txBody>
                  <a:tcPr marL="91450" marR="91450" marT="45725" marB="45725"/>
                </a:tc>
                <a:extLst>
                  <a:ext uri="{0D108BD9-81ED-4DB2-BD59-A6C34878D82A}">
                    <a16:rowId xmlns:a16="http://schemas.microsoft.com/office/drawing/2014/main" val="10002"/>
                  </a:ext>
                </a:extLst>
              </a:tr>
            </a:tbl>
          </a:graphicData>
        </a:graphic>
      </p:graphicFrame>
      <p:sp>
        <p:nvSpPr>
          <p:cNvPr id="275" name="Google Shape;275;g1288d84c8c2_0_174"/>
          <p:cNvSpPr txBox="1">
            <a:spLocks noGrp="1"/>
          </p:cNvSpPr>
          <p:nvPr>
            <p:ph type="body" idx="1"/>
          </p:nvPr>
        </p:nvSpPr>
        <p:spPr>
          <a:xfrm>
            <a:off x="936593" y="165794"/>
            <a:ext cx="8640000" cy="432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200"/>
              <a:buNone/>
              <a:defRPr sz="3600" b="1"/>
            </a:pPr>
            <a:r>
              <a:rPr sz="2800"/>
              <a:t>Διατροφική δήλωση</a:t>
            </a:r>
            <a:endParaRPr sz="2800">
              <a:latin typeface="Calibri"/>
              <a:ea typeface="Calibri"/>
              <a:cs typeface="Calibri"/>
              <a:sym typeface="Calibri"/>
            </a:endParaRPr>
          </a:p>
          <a:p>
            <a:pPr marL="0" lvl="0" indent="0" algn="ctr" rtl="1">
              <a:lnSpc>
                <a:spcPct val="100000"/>
              </a:lnSpc>
              <a:spcBef>
                <a:spcPts val="0"/>
              </a:spcBef>
              <a:spcAft>
                <a:spcPts val="0"/>
              </a:spcAft>
              <a:buClr>
                <a:schemeClr val="dk2"/>
              </a:buClr>
              <a:buSzPts val="4000"/>
              <a:buNone/>
            </a:pPr>
            <a:endParaRPr sz="2800" b="1">
              <a:latin typeface="Calibri"/>
              <a:ea typeface="Calibri"/>
              <a:cs typeface="Calibri"/>
              <a:sym typeface="Calibri"/>
            </a:endParaRPr>
          </a:p>
          <a:p>
            <a:pPr marL="0" lvl="0" indent="0" algn="ctr" rtl="0">
              <a:lnSpc>
                <a:spcPct val="100000"/>
              </a:lnSpc>
              <a:spcBef>
                <a:spcPts val="0"/>
              </a:spcBef>
              <a:spcAft>
                <a:spcPts val="0"/>
              </a:spcAft>
              <a:buClr>
                <a:schemeClr val="dk2"/>
              </a:buClr>
              <a:buSzPts val="3600"/>
              <a:buNone/>
            </a:pPr>
            <a:endParaRPr sz="2800" b="1"/>
          </a:p>
        </p:txBody>
      </p:sp>
      <p:pic>
        <p:nvPicPr>
          <p:cNvPr id="276" name="Google Shape;276;g1288d84c8c2_0_174"/>
          <p:cNvPicPr preferRelativeResize="0"/>
          <p:nvPr/>
        </p:nvPicPr>
        <p:blipFill rotWithShape="1">
          <a:blip r:embed="rId3">
            <a:alphaModFix/>
          </a:blip>
          <a:srcRect l="32293" t="60387" r="32868" b="1727"/>
          <a:stretch/>
        </p:blipFill>
        <p:spPr>
          <a:xfrm>
            <a:off x="5893900" y="1092463"/>
            <a:ext cx="5175575" cy="5067274"/>
          </a:xfrm>
          <a:prstGeom prst="rect">
            <a:avLst/>
          </a:prstGeom>
          <a:noFill/>
          <a:ln>
            <a:noFill/>
          </a:ln>
        </p:spPr>
      </p:pic>
      <p:sp>
        <p:nvSpPr>
          <p:cNvPr id="277" name="Google Shape;277;g1288d84c8c2_0_174"/>
          <p:cNvSpPr/>
          <p:nvPr/>
        </p:nvSpPr>
        <p:spPr>
          <a:xfrm>
            <a:off x="7322450" y="4562163"/>
            <a:ext cx="2612400" cy="498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g12be1b56584_0_12"/>
          <p:cNvSpPr txBox="1"/>
          <p:nvPr/>
        </p:nvSpPr>
        <p:spPr>
          <a:xfrm>
            <a:off x="238951" y="1092475"/>
            <a:ext cx="5433600" cy="1938952"/>
          </a:xfrm>
          <a:prstGeom prst="rect">
            <a:avLst/>
          </a:prstGeom>
          <a:noFill/>
          <a:ln w="38100" cap="flat" cmpd="sng">
            <a:solidFill>
              <a:srgbClr val="00837F"/>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2800"/>
              <a:buFont typeface="Arial"/>
              <a:buNone/>
              <a:defRPr sz="2800">
                <a:solidFill>
                  <a:schemeClr val="dk1"/>
                </a:solidFill>
                <a:latin typeface="Calibri"/>
                <a:ea typeface="Calibri"/>
                <a:cs typeface="Calibri"/>
                <a:sym typeface="Calibri"/>
              </a:defRPr>
            </a:pPr>
            <a:r>
              <a:rPr sz="2000"/>
              <a:t>Η θερμιδική αξία αποτελείται από υδατάνθρακες (πολλαπλασιασμός με το 4), πρωτεΐνες (πολλαπλασιασμός με το 4) και</a:t>
            </a:r>
            <a:r>
              <a:rPr sz="2000" b="1"/>
              <a:t> λίπη</a:t>
            </a:r>
            <a:r>
              <a:rPr sz="2000"/>
              <a:t> (πολλαπλασιασμός με το 9)</a:t>
            </a:r>
            <a:endParaRPr sz="1100" b="0" i="0" u="none" strike="noStrike" cap="none">
              <a:solidFill>
                <a:srgbClr val="000000"/>
              </a:solidFill>
              <a:latin typeface="Arial"/>
              <a:ea typeface="Arial"/>
              <a:cs typeface="Arial"/>
              <a:sym typeface="Arial"/>
            </a:endParaRPr>
          </a:p>
        </p:txBody>
      </p:sp>
      <p:graphicFrame>
        <p:nvGraphicFramePr>
          <p:cNvPr id="283" name="Google Shape;283;g12be1b56584_0_12"/>
          <p:cNvGraphicFramePr/>
          <p:nvPr>
            <p:extLst>
              <p:ext uri="{D42A27DB-BD31-4B8C-83A1-F6EECF244321}">
                <p14:modId xmlns:p14="http://schemas.microsoft.com/office/powerpoint/2010/main" val="3250484663"/>
              </p:ext>
            </p:extLst>
          </p:nvPr>
        </p:nvGraphicFramePr>
        <p:xfrm>
          <a:off x="238951" y="4049846"/>
          <a:ext cx="5605484" cy="1752640"/>
        </p:xfrm>
        <a:graphic>
          <a:graphicData uri="http://schemas.openxmlformats.org/drawingml/2006/table">
            <a:tbl>
              <a:tblPr firstRow="1" bandRow="1">
                <a:noFill/>
                <a:tableStyleId>{BED3FBB4-5127-4649-9B8B-91E43B5A120F}</a:tableStyleId>
              </a:tblPr>
              <a:tblGrid>
                <a:gridCol w="1868495">
                  <a:extLst>
                    <a:ext uri="{9D8B030D-6E8A-4147-A177-3AD203B41FA5}">
                      <a16:colId xmlns:a16="http://schemas.microsoft.com/office/drawing/2014/main" val="20000"/>
                    </a:ext>
                  </a:extLst>
                </a:gridCol>
                <a:gridCol w="2342212">
                  <a:extLst>
                    <a:ext uri="{9D8B030D-6E8A-4147-A177-3AD203B41FA5}">
                      <a16:colId xmlns:a16="http://schemas.microsoft.com/office/drawing/2014/main" val="20001"/>
                    </a:ext>
                  </a:extLst>
                </a:gridCol>
                <a:gridCol w="1394777">
                  <a:extLst>
                    <a:ext uri="{9D8B030D-6E8A-4147-A177-3AD203B41FA5}">
                      <a16:colId xmlns:a16="http://schemas.microsoft.com/office/drawing/2014/main" val="20002"/>
                    </a:ext>
                  </a:extLst>
                </a:gridCol>
              </a:tblGrid>
              <a:tr h="370850">
                <a:tc>
                  <a:txBody>
                    <a:bodyPr/>
                    <a:lstStyle/>
                    <a:p>
                      <a:pPr marL="0" marR="0" lvl="0" indent="0" algn="ctr" rtl="0">
                        <a:lnSpc>
                          <a:spcPct val="100000"/>
                        </a:lnSpc>
                        <a:spcBef>
                          <a:spcPts val="0"/>
                        </a:spcBef>
                        <a:spcAft>
                          <a:spcPts val="0"/>
                        </a:spcAft>
                        <a:buClr>
                          <a:srgbClr val="000000"/>
                        </a:buClr>
                        <a:buSzPts val="1800"/>
                        <a:buFont typeface="Arial"/>
                        <a:buNone/>
                        <a:defRPr sz="1800">
                          <a:solidFill>
                            <a:schemeClr val="dk1"/>
                          </a:solidFill>
                        </a:defRPr>
                      </a:pPr>
                      <a:r>
                        <a:t>Στο προϊόν</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800"/>
                        <a:buFont typeface="Arial"/>
                        <a:buNone/>
                        <a:defRPr sz="1800">
                          <a:solidFill>
                            <a:schemeClr val="dk1"/>
                          </a:solidFill>
                        </a:defRPr>
                      </a:pPr>
                      <a:r>
                        <a:t>Πολλαπλασιασμός με</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800"/>
                        <a:buFont typeface="Arial"/>
                        <a:buNone/>
                        <a:defRPr sz="1800">
                          <a:solidFill>
                            <a:schemeClr val="dk1"/>
                          </a:solidFill>
                        </a:defRPr>
                      </a:pPr>
                      <a:r>
                        <a:t>Αποτέλεσμα</a:t>
                      </a:r>
                      <a:endParaRPr sz="14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ctr" rtl="0">
                        <a:lnSpc>
                          <a:spcPct val="100000"/>
                        </a:lnSpc>
                        <a:spcBef>
                          <a:spcPts val="0"/>
                        </a:spcBef>
                        <a:spcAft>
                          <a:spcPts val="0"/>
                        </a:spcAft>
                        <a:buClr>
                          <a:srgbClr val="000000"/>
                        </a:buClr>
                        <a:buSzPts val="1800"/>
                        <a:buFont typeface="Arial"/>
                        <a:buNone/>
                        <a:defRPr sz="1800"/>
                      </a:pPr>
                      <a:r>
                        <a:t>3,6 γρ. πρωτεΐνης</a:t>
                      </a:r>
                      <a:endParaRPr sz="18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800"/>
                        <a:buFont typeface="Arial"/>
                        <a:buNone/>
                        <a:defRPr sz="1800"/>
                      </a:pPr>
                      <a:r>
                        <a:t>4</a:t>
                      </a:r>
                      <a:endParaRPr sz="18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800"/>
                        <a:buFont typeface="Arial"/>
                        <a:buNone/>
                        <a:defRPr sz="1800"/>
                      </a:pPr>
                      <a:r>
                        <a:rPr dirty="0"/>
                        <a:t>14,4 </a:t>
                      </a:r>
                      <a:r>
                        <a:rPr lang="en-GB" dirty="0"/>
                        <a:t>kcal</a:t>
                      </a:r>
                      <a:endParaRPr sz="1800" u="none" strike="noStrike" cap="none" dirty="0"/>
                    </a:p>
                  </a:txBody>
                  <a:tcPr marL="91450" marR="91450" marT="45725" marB="45725"/>
                </a:tc>
                <a:extLst>
                  <a:ext uri="{0D108BD9-81ED-4DB2-BD59-A6C34878D82A}">
                    <a16:rowId xmlns:a16="http://schemas.microsoft.com/office/drawing/2014/main" val="10001"/>
                  </a:ext>
                </a:extLst>
              </a:tr>
              <a:tr h="370850">
                <a:tc>
                  <a:txBody>
                    <a:bodyPr/>
                    <a:lstStyle/>
                    <a:p>
                      <a:pPr marL="0" marR="0" lvl="0" indent="0" algn="ctr" rtl="0">
                        <a:lnSpc>
                          <a:spcPct val="100000"/>
                        </a:lnSpc>
                        <a:spcBef>
                          <a:spcPts val="0"/>
                        </a:spcBef>
                        <a:spcAft>
                          <a:spcPts val="0"/>
                        </a:spcAft>
                        <a:buClr>
                          <a:srgbClr val="000000"/>
                        </a:buClr>
                        <a:buSzPts val="1800"/>
                        <a:buFont typeface="Arial"/>
                        <a:buNone/>
                        <a:defRPr sz="1800"/>
                      </a:pPr>
                      <a:r>
                        <a:t>1,5 γρ. υδατανθράκων</a:t>
                      </a:r>
                      <a:endParaRPr sz="18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800"/>
                        <a:buFont typeface="Arial"/>
                        <a:buNone/>
                        <a:defRPr sz="1800"/>
                      </a:pPr>
                      <a:r>
                        <a:t>4</a:t>
                      </a:r>
                      <a:endParaRPr sz="18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800"/>
                        <a:buFont typeface="Arial"/>
                        <a:buNone/>
                        <a:defRPr sz="1800"/>
                      </a:pPr>
                      <a:r>
                        <a:rPr dirty="0"/>
                        <a:t>6 </a:t>
                      </a:r>
                      <a:r>
                        <a:rPr lang="en-GB" dirty="0"/>
                        <a:t>kcal</a:t>
                      </a:r>
                      <a:endParaRPr sz="1800" u="none" strike="noStrike" cap="none" dirty="0"/>
                    </a:p>
                  </a:txBody>
                  <a:tcPr marL="91450" marR="91450" marT="45725" marB="45725"/>
                </a:tc>
                <a:extLst>
                  <a:ext uri="{0D108BD9-81ED-4DB2-BD59-A6C34878D82A}">
                    <a16:rowId xmlns:a16="http://schemas.microsoft.com/office/drawing/2014/main" val="10002"/>
                  </a:ext>
                </a:extLst>
              </a:tr>
              <a:tr h="370850">
                <a:tc>
                  <a:txBody>
                    <a:bodyPr/>
                    <a:lstStyle/>
                    <a:p>
                      <a:pPr marL="0" marR="0" lvl="0" indent="0" algn="ctr" rtl="0">
                        <a:lnSpc>
                          <a:spcPct val="100000"/>
                        </a:lnSpc>
                        <a:spcBef>
                          <a:spcPts val="0"/>
                        </a:spcBef>
                        <a:spcAft>
                          <a:spcPts val="0"/>
                        </a:spcAft>
                        <a:buClr>
                          <a:srgbClr val="000000"/>
                        </a:buClr>
                        <a:buSzPts val="1800"/>
                        <a:buFont typeface="Arial"/>
                        <a:buNone/>
                        <a:defRPr sz="1800"/>
                      </a:pPr>
                      <a:r>
                        <a:t>2,8 γρ. λίπους</a:t>
                      </a:r>
                      <a:endParaRPr sz="18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800"/>
                        <a:buFont typeface="Arial"/>
                        <a:buNone/>
                        <a:defRPr sz="1800"/>
                      </a:pPr>
                      <a:r>
                        <a:t>9</a:t>
                      </a:r>
                      <a:endParaRPr sz="18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800"/>
                        <a:buFont typeface="Arial"/>
                        <a:buNone/>
                        <a:defRPr sz="1800"/>
                      </a:pPr>
                      <a:r>
                        <a:rPr dirty="0"/>
                        <a:t>25,2 </a:t>
                      </a:r>
                      <a:r>
                        <a:rPr lang="en-GB" dirty="0"/>
                        <a:t>kcal</a:t>
                      </a:r>
                      <a:endParaRPr sz="1800" u="none" strike="noStrike" cap="none" dirty="0"/>
                    </a:p>
                  </a:txBody>
                  <a:tcPr marL="91450" marR="91450" marT="45725" marB="45725"/>
                </a:tc>
                <a:extLst>
                  <a:ext uri="{0D108BD9-81ED-4DB2-BD59-A6C34878D82A}">
                    <a16:rowId xmlns:a16="http://schemas.microsoft.com/office/drawing/2014/main" val="10003"/>
                  </a:ext>
                </a:extLst>
              </a:tr>
            </a:tbl>
          </a:graphicData>
        </a:graphic>
      </p:graphicFrame>
      <p:sp>
        <p:nvSpPr>
          <p:cNvPr id="284" name="Google Shape;284;g12be1b56584_0_12"/>
          <p:cNvSpPr txBox="1">
            <a:spLocks noGrp="1"/>
          </p:cNvSpPr>
          <p:nvPr>
            <p:ph type="body" idx="1"/>
          </p:nvPr>
        </p:nvSpPr>
        <p:spPr>
          <a:xfrm>
            <a:off x="936593" y="165794"/>
            <a:ext cx="8640000" cy="432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200"/>
              <a:buNone/>
              <a:defRPr sz="3600" b="1"/>
            </a:pPr>
            <a:r>
              <a:rPr sz="2800" dirty="0" err="1"/>
              <a:t>Δι</a:t>
            </a:r>
            <a:r>
              <a:rPr sz="2800" dirty="0"/>
              <a:t>ατροφική δήλωση</a:t>
            </a:r>
            <a:endParaRPr sz="2800" dirty="0">
              <a:latin typeface="Calibri"/>
              <a:ea typeface="Calibri"/>
              <a:cs typeface="Calibri"/>
              <a:sym typeface="Calibri"/>
            </a:endParaRPr>
          </a:p>
          <a:p>
            <a:pPr marL="0" lvl="0" indent="0" algn="ctr" rtl="1">
              <a:lnSpc>
                <a:spcPct val="100000"/>
              </a:lnSpc>
              <a:spcBef>
                <a:spcPts val="0"/>
              </a:spcBef>
              <a:spcAft>
                <a:spcPts val="0"/>
              </a:spcAft>
              <a:buClr>
                <a:schemeClr val="dk2"/>
              </a:buClr>
              <a:buSzPts val="4000"/>
              <a:buNone/>
            </a:pPr>
            <a:endParaRPr sz="2800" b="1" dirty="0">
              <a:latin typeface="Calibri"/>
              <a:ea typeface="Calibri"/>
              <a:cs typeface="Calibri"/>
              <a:sym typeface="Calibri"/>
            </a:endParaRPr>
          </a:p>
          <a:p>
            <a:pPr marL="0" lvl="0" indent="0" algn="ctr" rtl="0">
              <a:lnSpc>
                <a:spcPct val="100000"/>
              </a:lnSpc>
              <a:spcBef>
                <a:spcPts val="0"/>
              </a:spcBef>
              <a:spcAft>
                <a:spcPts val="0"/>
              </a:spcAft>
              <a:buClr>
                <a:schemeClr val="dk2"/>
              </a:buClr>
              <a:buSzPts val="3600"/>
              <a:buNone/>
            </a:pPr>
            <a:endParaRPr sz="2800" b="1" dirty="0"/>
          </a:p>
        </p:txBody>
      </p:sp>
      <p:pic>
        <p:nvPicPr>
          <p:cNvPr id="285" name="Google Shape;285;g12be1b56584_0_12"/>
          <p:cNvPicPr preferRelativeResize="0"/>
          <p:nvPr/>
        </p:nvPicPr>
        <p:blipFill rotWithShape="1">
          <a:blip r:embed="rId3">
            <a:alphaModFix/>
          </a:blip>
          <a:srcRect l="32293" t="60387" r="32868" b="1727"/>
          <a:stretch/>
        </p:blipFill>
        <p:spPr>
          <a:xfrm>
            <a:off x="5893900" y="1092463"/>
            <a:ext cx="5175575" cy="5067274"/>
          </a:xfrm>
          <a:prstGeom prst="rect">
            <a:avLst/>
          </a:prstGeom>
          <a:noFill/>
          <a:ln>
            <a:noFill/>
          </a:ln>
        </p:spPr>
      </p:pic>
      <p:sp>
        <p:nvSpPr>
          <p:cNvPr id="286" name="Google Shape;286;g12be1b56584_0_12"/>
          <p:cNvSpPr/>
          <p:nvPr/>
        </p:nvSpPr>
        <p:spPr>
          <a:xfrm>
            <a:off x="7288075" y="2180300"/>
            <a:ext cx="2612400" cy="498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g12be1b56584_0_22"/>
          <p:cNvSpPr txBox="1"/>
          <p:nvPr/>
        </p:nvSpPr>
        <p:spPr>
          <a:xfrm>
            <a:off x="664550" y="1665625"/>
            <a:ext cx="4658700" cy="2400617"/>
          </a:xfrm>
          <a:prstGeom prst="rect">
            <a:avLst/>
          </a:prstGeom>
          <a:noFill/>
          <a:ln w="38100" cap="flat" cmpd="sng">
            <a:solidFill>
              <a:srgbClr val="00837F"/>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2800"/>
              <a:buFont typeface="Arial"/>
              <a:buNone/>
              <a:defRPr sz="2800">
                <a:solidFill>
                  <a:schemeClr val="dk1"/>
                </a:solidFill>
                <a:latin typeface="Calibri"/>
                <a:ea typeface="Calibri"/>
                <a:cs typeface="Calibri"/>
                <a:sym typeface="Calibri"/>
              </a:defRPr>
            </a:pPr>
            <a:r>
              <a:rPr sz="2000" dirty="0"/>
              <a:t> </a:t>
            </a:r>
            <a:r>
              <a:rPr sz="2000" b="1" dirty="0" err="1"/>
              <a:t>Υδ</a:t>
            </a:r>
            <a:r>
              <a:rPr sz="2000" b="1" dirty="0"/>
              <a:t>ατάνθρακες</a:t>
            </a:r>
            <a:r>
              <a:rPr sz="2000" dirty="0"/>
              <a:t> (πολλαπλασιασμός με το 4), </a:t>
            </a:r>
            <a:r>
              <a:rPr sz="2000" b="1" dirty="0"/>
              <a:t>πρωτεΐνες</a:t>
            </a:r>
            <a:r>
              <a:rPr sz="2000" dirty="0"/>
              <a:t> (πολλαπλασιασμός με το 4) και </a:t>
            </a:r>
            <a:r>
              <a:rPr sz="2000" b="1" dirty="0"/>
              <a:t>λίπη</a:t>
            </a:r>
            <a:r>
              <a:rPr sz="2000" dirty="0"/>
              <a:t> (πολλαπλασιασμός με το 9)</a:t>
            </a:r>
            <a:endParaRPr sz="2000" b="0" i="0" u="none" strike="noStrike" cap="none" dirty="0">
              <a:solidFill>
                <a:schemeClr val="dk1"/>
              </a:solidFill>
              <a:latin typeface="Calibri"/>
              <a:ea typeface="Calibri"/>
              <a:cs typeface="Calibri"/>
              <a:sym typeface="Calibri"/>
            </a:endParaRPr>
          </a:p>
          <a:p>
            <a:pPr marL="0" marR="0" lvl="0" indent="0" algn="ctr" rtl="0">
              <a:lnSpc>
                <a:spcPct val="150000"/>
              </a:lnSpc>
              <a:spcBef>
                <a:spcPts val="0"/>
              </a:spcBef>
              <a:spcAft>
                <a:spcPts val="0"/>
              </a:spcAft>
              <a:buClr>
                <a:srgbClr val="000000"/>
              </a:buClr>
              <a:buSzPts val="2800"/>
              <a:buFont typeface="Arial"/>
              <a:buNone/>
              <a:defRPr sz="2800" u="sng">
                <a:solidFill>
                  <a:schemeClr val="dk1"/>
                </a:solidFill>
                <a:latin typeface="Calibri"/>
                <a:ea typeface="Calibri"/>
                <a:cs typeface="Calibri"/>
                <a:sym typeface="Calibri"/>
              </a:defRPr>
            </a:pPr>
            <a:r>
              <a:rPr sz="2000" b="1" dirty="0"/>
              <a:t>ΣΎΝΟΛΟ:</a:t>
            </a:r>
            <a:r>
              <a:rPr sz="2000" dirty="0"/>
              <a:t> </a:t>
            </a:r>
            <a:r>
              <a:rPr sz="2000" b="1" dirty="0"/>
              <a:t>45,6</a:t>
            </a:r>
            <a:r>
              <a:rPr lang="en-GB" sz="2000" b="1" dirty="0"/>
              <a:t> kcal</a:t>
            </a:r>
            <a:endParaRPr sz="2000" b="1" i="0" u="sng" strike="noStrike" cap="none" dirty="0">
              <a:solidFill>
                <a:schemeClr val="dk1"/>
              </a:solidFill>
              <a:latin typeface="Calibri"/>
              <a:ea typeface="Calibri"/>
              <a:cs typeface="Calibri"/>
              <a:sym typeface="Calibri"/>
            </a:endParaRPr>
          </a:p>
          <a:p>
            <a:pPr marL="0" marR="0" lvl="0" indent="0" algn="l" rtl="0">
              <a:lnSpc>
                <a:spcPct val="150000"/>
              </a:lnSpc>
              <a:spcBef>
                <a:spcPts val="0"/>
              </a:spcBef>
              <a:spcAft>
                <a:spcPts val="0"/>
              </a:spcAft>
              <a:buClr>
                <a:srgbClr val="000000"/>
              </a:buClr>
              <a:buSzPts val="2800"/>
              <a:buFont typeface="Arial"/>
              <a:buNone/>
            </a:pPr>
            <a:endParaRPr sz="2000" b="0" i="0" u="none" strike="noStrike" cap="none" dirty="0">
              <a:solidFill>
                <a:schemeClr val="dk1"/>
              </a:solidFill>
              <a:latin typeface="Calibri"/>
              <a:ea typeface="Calibri"/>
              <a:cs typeface="Calibri"/>
              <a:sym typeface="Calibri"/>
            </a:endParaRPr>
          </a:p>
        </p:txBody>
      </p:sp>
      <p:sp>
        <p:nvSpPr>
          <p:cNvPr id="292" name="Google Shape;292;g12be1b56584_0_22"/>
          <p:cNvSpPr txBox="1">
            <a:spLocks noGrp="1"/>
          </p:cNvSpPr>
          <p:nvPr>
            <p:ph type="body" idx="1"/>
          </p:nvPr>
        </p:nvSpPr>
        <p:spPr>
          <a:xfrm>
            <a:off x="919418" y="258394"/>
            <a:ext cx="8640000" cy="432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200"/>
              <a:buNone/>
              <a:defRPr sz="3600" b="1"/>
            </a:pPr>
            <a:r>
              <a:rPr sz="2800" dirty="0" err="1"/>
              <a:t>Δι</a:t>
            </a:r>
            <a:r>
              <a:rPr sz="2800" dirty="0"/>
              <a:t>ατροφική δήλωση - Υπολογισμός θερμίδων</a:t>
            </a:r>
            <a:endParaRPr sz="2800" dirty="0">
              <a:latin typeface="Calibri"/>
              <a:ea typeface="Calibri"/>
              <a:cs typeface="Calibri"/>
              <a:sym typeface="Calibri"/>
            </a:endParaRPr>
          </a:p>
          <a:p>
            <a:pPr marL="0" lvl="0" indent="0" algn="ctr" rtl="1">
              <a:lnSpc>
                <a:spcPct val="100000"/>
              </a:lnSpc>
              <a:spcBef>
                <a:spcPts val="0"/>
              </a:spcBef>
              <a:spcAft>
                <a:spcPts val="0"/>
              </a:spcAft>
              <a:buClr>
                <a:schemeClr val="dk2"/>
              </a:buClr>
              <a:buSzPts val="4000"/>
              <a:buNone/>
            </a:pPr>
            <a:endParaRPr sz="2800" b="1" dirty="0">
              <a:latin typeface="Calibri"/>
              <a:ea typeface="Calibri"/>
              <a:cs typeface="Calibri"/>
              <a:sym typeface="Calibri"/>
            </a:endParaRPr>
          </a:p>
          <a:p>
            <a:pPr marL="0" lvl="0" indent="0" algn="ctr" rtl="0">
              <a:lnSpc>
                <a:spcPct val="100000"/>
              </a:lnSpc>
              <a:spcBef>
                <a:spcPts val="0"/>
              </a:spcBef>
              <a:spcAft>
                <a:spcPts val="0"/>
              </a:spcAft>
              <a:buClr>
                <a:schemeClr val="dk2"/>
              </a:buClr>
              <a:buSzPts val="3600"/>
              <a:buNone/>
            </a:pPr>
            <a:endParaRPr sz="2800" b="1" dirty="0"/>
          </a:p>
        </p:txBody>
      </p:sp>
      <p:pic>
        <p:nvPicPr>
          <p:cNvPr id="293" name="Google Shape;293;g12be1b56584_0_22"/>
          <p:cNvPicPr preferRelativeResize="0"/>
          <p:nvPr/>
        </p:nvPicPr>
        <p:blipFill rotWithShape="1">
          <a:blip r:embed="rId3">
            <a:alphaModFix/>
          </a:blip>
          <a:srcRect l="32293" t="60387" r="32868" b="1727"/>
          <a:stretch/>
        </p:blipFill>
        <p:spPr>
          <a:xfrm>
            <a:off x="5893900" y="1092463"/>
            <a:ext cx="5175575" cy="5067274"/>
          </a:xfrm>
          <a:prstGeom prst="rect">
            <a:avLst/>
          </a:prstGeom>
          <a:noFill/>
          <a:ln>
            <a:noFill/>
          </a:ln>
        </p:spPr>
      </p:pic>
      <p:sp>
        <p:nvSpPr>
          <p:cNvPr id="294" name="Google Shape;294;g12be1b56584_0_22"/>
          <p:cNvSpPr/>
          <p:nvPr/>
        </p:nvSpPr>
        <p:spPr>
          <a:xfrm>
            <a:off x="9935050" y="1788750"/>
            <a:ext cx="979800" cy="738900"/>
          </a:xfrm>
          <a:prstGeom prst="flowChartConnector">
            <a:avLst/>
          </a:prstGeom>
          <a:noFill/>
          <a:ln w="762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g1288d84c8c2_0_192"/>
          <p:cNvSpPr txBox="1">
            <a:spLocks noGrp="1"/>
          </p:cNvSpPr>
          <p:nvPr>
            <p:ph type="body" idx="1"/>
          </p:nvPr>
        </p:nvSpPr>
        <p:spPr>
          <a:xfrm>
            <a:off x="919418" y="492369"/>
            <a:ext cx="8640000" cy="432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200"/>
              <a:buNone/>
              <a:defRPr sz="3200" b="1"/>
            </a:pPr>
            <a:r>
              <a:rPr sz="2800" dirty="0" err="1"/>
              <a:t>Δι</a:t>
            </a:r>
            <a:r>
              <a:rPr sz="2800" dirty="0"/>
              <a:t>ατροφική δήλωση - Λίπη</a:t>
            </a:r>
            <a:endParaRPr sz="2800" dirty="0">
              <a:latin typeface="Calibri"/>
              <a:ea typeface="Calibri"/>
              <a:cs typeface="Calibri"/>
              <a:sym typeface="Calibri"/>
            </a:endParaRPr>
          </a:p>
          <a:p>
            <a:pPr marL="0" lvl="0" indent="0" algn="ctr" rtl="1">
              <a:lnSpc>
                <a:spcPct val="100000"/>
              </a:lnSpc>
              <a:spcBef>
                <a:spcPts val="0"/>
              </a:spcBef>
              <a:spcAft>
                <a:spcPts val="0"/>
              </a:spcAft>
              <a:buClr>
                <a:schemeClr val="dk2"/>
              </a:buClr>
              <a:buSzPts val="4000"/>
              <a:buNone/>
            </a:pPr>
            <a:endParaRPr sz="2800" b="1" dirty="0">
              <a:latin typeface="Calibri"/>
              <a:ea typeface="Calibri"/>
              <a:cs typeface="Calibri"/>
              <a:sym typeface="Calibri"/>
            </a:endParaRPr>
          </a:p>
          <a:p>
            <a:pPr marL="0" lvl="0" indent="0" algn="ctr" rtl="0">
              <a:lnSpc>
                <a:spcPct val="100000"/>
              </a:lnSpc>
              <a:spcBef>
                <a:spcPts val="0"/>
              </a:spcBef>
              <a:spcAft>
                <a:spcPts val="0"/>
              </a:spcAft>
              <a:buClr>
                <a:schemeClr val="dk2"/>
              </a:buClr>
              <a:buSzPts val="3600"/>
              <a:buNone/>
            </a:pPr>
            <a:endParaRPr sz="2800" b="1" dirty="0"/>
          </a:p>
        </p:txBody>
      </p:sp>
      <p:pic>
        <p:nvPicPr>
          <p:cNvPr id="300" name="Google Shape;300;g1288d84c8c2_0_192"/>
          <p:cNvPicPr preferRelativeResize="0"/>
          <p:nvPr/>
        </p:nvPicPr>
        <p:blipFill rotWithShape="1">
          <a:blip r:embed="rId3">
            <a:alphaModFix/>
          </a:blip>
          <a:srcRect l="32293" t="60387" r="32868" b="1727"/>
          <a:stretch/>
        </p:blipFill>
        <p:spPr>
          <a:xfrm>
            <a:off x="4707925" y="1298688"/>
            <a:ext cx="5175575" cy="5067274"/>
          </a:xfrm>
          <a:prstGeom prst="rect">
            <a:avLst/>
          </a:prstGeom>
          <a:noFill/>
          <a:ln>
            <a:noFill/>
          </a:ln>
        </p:spPr>
      </p:pic>
      <p:sp>
        <p:nvSpPr>
          <p:cNvPr id="301" name="Google Shape;301;g1288d84c8c2_0_192"/>
          <p:cNvSpPr/>
          <p:nvPr/>
        </p:nvSpPr>
        <p:spPr>
          <a:xfrm>
            <a:off x="4445550" y="2149700"/>
            <a:ext cx="5700300" cy="1684500"/>
          </a:xfrm>
          <a:prstGeom prst="ellipse">
            <a:avLst/>
          </a:prstGeom>
          <a:noFill/>
          <a:ln w="38100" cap="flat" cmpd="sng">
            <a:solidFill>
              <a:srgbClr val="034EA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050" b="0" i="0" u="none" strike="noStrike" cap="none">
              <a:solidFill>
                <a:srgbClr val="000000"/>
              </a:solidFill>
              <a:latin typeface="Arial"/>
              <a:ea typeface="Arial"/>
              <a:cs typeface="Arial"/>
              <a:sym typeface="Arial"/>
            </a:endParaRPr>
          </a:p>
        </p:txBody>
      </p:sp>
      <p:sp>
        <p:nvSpPr>
          <p:cNvPr id="302" name="Google Shape;302;g1288d84c8c2_0_192"/>
          <p:cNvSpPr txBox="1"/>
          <p:nvPr/>
        </p:nvSpPr>
        <p:spPr>
          <a:xfrm>
            <a:off x="612974" y="2034475"/>
            <a:ext cx="3832575" cy="3600443"/>
          </a:xfrm>
          <a:prstGeom prst="rect">
            <a:avLst/>
          </a:prstGeom>
          <a:noFill/>
          <a:ln>
            <a:noFill/>
          </a:ln>
        </p:spPr>
        <p:txBody>
          <a:bodyPr spcFirstLastPara="1" wrap="square" lIns="91425" tIns="91425" rIns="91425" bIns="91425" anchor="t" anchorCtr="0">
            <a:spAutoFit/>
          </a:bodyPr>
          <a:lstStyle/>
          <a:p>
            <a:pPr marL="457200" marR="0" lvl="0" indent="0" algn="l" rtl="0">
              <a:lnSpc>
                <a:spcPct val="113000"/>
              </a:lnSpc>
              <a:spcBef>
                <a:spcPts val="560"/>
              </a:spcBef>
              <a:spcAft>
                <a:spcPts val="0"/>
              </a:spcAft>
              <a:buClr>
                <a:srgbClr val="000000"/>
              </a:buClr>
              <a:buSzPts val="3000"/>
              <a:buFont typeface="Arial"/>
              <a:buNone/>
              <a:defRPr sz="3000">
                <a:solidFill>
                  <a:schemeClr val="dk1"/>
                </a:solidFill>
                <a:latin typeface="Calibri"/>
                <a:ea typeface="Calibri"/>
                <a:cs typeface="Calibri"/>
                <a:sym typeface="Calibri"/>
              </a:defRPr>
            </a:pPr>
            <a:r>
              <a:rPr sz="2400" dirty="0" err="1"/>
              <a:t>Οι</a:t>
            </a:r>
            <a:r>
              <a:rPr sz="2400" dirty="0"/>
              <a:t> παρα</a:t>
            </a:r>
            <a:r>
              <a:rPr sz="2400" dirty="0" err="1"/>
              <a:t>σκευ</a:t>
            </a:r>
            <a:r>
              <a:rPr sz="2400" dirty="0"/>
              <a:t>αστές υποχρεούνται να αναφέρουν λεπτομερώς το επίπεδο της χοληστερόλης, των κορεσμένων λιπαρών και των τρανς λιπαρών οξέων</a:t>
            </a:r>
            <a:r>
              <a:rPr lang="el-GR" sz="2400" dirty="0"/>
              <a:t>.</a:t>
            </a:r>
            <a:endParaRPr sz="2400" b="0" i="0" u="none" strike="noStrike" cap="none" dirty="0">
              <a:solidFill>
                <a:srgbClr val="000000"/>
              </a:solidFill>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g1288d84c8c2_0_199"/>
          <p:cNvSpPr txBox="1">
            <a:spLocks noGrp="1"/>
          </p:cNvSpPr>
          <p:nvPr>
            <p:ph type="body" idx="1"/>
          </p:nvPr>
        </p:nvSpPr>
        <p:spPr>
          <a:xfrm>
            <a:off x="1650368" y="546119"/>
            <a:ext cx="8640000" cy="432000"/>
          </a:xfrm>
          <a:prstGeom prst="rect">
            <a:avLst/>
          </a:prstGeom>
          <a:noFill/>
          <a:ln>
            <a:noFill/>
          </a:ln>
        </p:spPr>
        <p:txBody>
          <a:bodyPr spcFirstLastPara="1" wrap="square" lIns="91425" tIns="45700" rIns="91425" bIns="45700" anchor="t" anchorCtr="0">
            <a:noAutofit/>
          </a:bodyPr>
          <a:lstStyle/>
          <a:p>
            <a:pPr marL="0" lvl="0" indent="0" algn="ctr" rtl="1">
              <a:lnSpc>
                <a:spcPct val="100000"/>
              </a:lnSpc>
              <a:spcBef>
                <a:spcPts val="0"/>
              </a:spcBef>
              <a:spcAft>
                <a:spcPts val="0"/>
              </a:spcAft>
              <a:buClr>
                <a:schemeClr val="dk2"/>
              </a:buClr>
              <a:buSzPts val="3200"/>
              <a:buNone/>
              <a:defRPr sz="3600" b="1"/>
            </a:pPr>
            <a:r>
              <a:rPr sz="3200"/>
              <a:t>Λίπη</a:t>
            </a:r>
            <a:endParaRPr sz="3200">
              <a:latin typeface="Calibri"/>
              <a:ea typeface="Calibri"/>
              <a:cs typeface="Calibri"/>
              <a:sym typeface="Calibri"/>
            </a:endParaRPr>
          </a:p>
          <a:p>
            <a:pPr marL="0" lvl="0" indent="0" algn="ctr" rtl="1">
              <a:lnSpc>
                <a:spcPct val="100000"/>
              </a:lnSpc>
              <a:spcBef>
                <a:spcPts val="0"/>
              </a:spcBef>
              <a:spcAft>
                <a:spcPts val="0"/>
              </a:spcAft>
              <a:buClr>
                <a:schemeClr val="dk2"/>
              </a:buClr>
              <a:buSzPts val="4000"/>
              <a:buNone/>
            </a:pPr>
            <a:endParaRPr sz="3200" b="1">
              <a:latin typeface="Calibri"/>
              <a:ea typeface="Calibri"/>
              <a:cs typeface="Calibri"/>
              <a:sym typeface="Calibri"/>
            </a:endParaRPr>
          </a:p>
          <a:p>
            <a:pPr marL="0" lvl="0" indent="0" algn="ctr" rtl="0">
              <a:lnSpc>
                <a:spcPct val="100000"/>
              </a:lnSpc>
              <a:spcBef>
                <a:spcPts val="0"/>
              </a:spcBef>
              <a:spcAft>
                <a:spcPts val="0"/>
              </a:spcAft>
              <a:buClr>
                <a:schemeClr val="dk2"/>
              </a:buClr>
              <a:buSzPts val="3600"/>
              <a:buNone/>
            </a:pPr>
            <a:endParaRPr sz="3200" b="1"/>
          </a:p>
        </p:txBody>
      </p:sp>
      <p:grpSp>
        <p:nvGrpSpPr>
          <p:cNvPr id="308" name="Google Shape;308;g1288d84c8c2_0_199"/>
          <p:cNvGrpSpPr/>
          <p:nvPr/>
        </p:nvGrpSpPr>
        <p:grpSpPr>
          <a:xfrm>
            <a:off x="2203775" y="1703694"/>
            <a:ext cx="7112760" cy="4349204"/>
            <a:chOff x="1959" y="521119"/>
            <a:chExt cx="8124226" cy="4412300"/>
          </a:xfrm>
        </p:grpSpPr>
        <p:sp>
          <p:nvSpPr>
            <p:cNvPr id="309" name="Google Shape;309;g1288d84c8c2_0_199"/>
            <p:cNvSpPr/>
            <p:nvPr/>
          </p:nvSpPr>
          <p:spPr>
            <a:xfrm>
              <a:off x="4064000" y="2323347"/>
              <a:ext cx="2223900" cy="771900"/>
            </a:xfrm>
            <a:custGeom>
              <a:avLst/>
              <a:gdLst/>
              <a:ahLst/>
              <a:cxnLst/>
              <a:rect l="l" t="t" r="r" b="b"/>
              <a:pathLst>
                <a:path w="120000" h="120000" extrusionOk="0">
                  <a:moveTo>
                    <a:pt x="0" y="0"/>
                  </a:moveTo>
                  <a:lnTo>
                    <a:pt x="0" y="60000"/>
                  </a:lnTo>
                  <a:lnTo>
                    <a:pt x="120000" y="60000"/>
                  </a:lnTo>
                  <a:lnTo>
                    <a:pt x="120000" y="120000"/>
                  </a:lnTo>
                </a:path>
              </a:pathLst>
            </a:custGeom>
            <a:noFill/>
            <a:ln w="25400" cap="flat" cmpd="sng">
              <a:solidFill>
                <a:srgbClr val="003D80"/>
              </a:solidFill>
              <a:prstDash val="solid"/>
              <a:round/>
              <a:headEnd type="none" w="sm" len="sm"/>
              <a:tailEnd type="none" w="sm" len="sm"/>
            </a:ln>
          </p:spPr>
        </p:sp>
        <p:sp>
          <p:nvSpPr>
            <p:cNvPr id="310" name="Google Shape;310;g1288d84c8c2_0_199"/>
            <p:cNvSpPr/>
            <p:nvPr/>
          </p:nvSpPr>
          <p:spPr>
            <a:xfrm>
              <a:off x="1839986" y="2323347"/>
              <a:ext cx="2223900" cy="771900"/>
            </a:xfrm>
            <a:custGeom>
              <a:avLst/>
              <a:gdLst/>
              <a:ahLst/>
              <a:cxnLst/>
              <a:rect l="l" t="t" r="r" b="b"/>
              <a:pathLst>
                <a:path w="120000" h="120000" extrusionOk="0">
                  <a:moveTo>
                    <a:pt x="120000" y="0"/>
                  </a:moveTo>
                  <a:lnTo>
                    <a:pt x="120000" y="60000"/>
                  </a:lnTo>
                  <a:lnTo>
                    <a:pt x="0" y="60000"/>
                  </a:lnTo>
                  <a:lnTo>
                    <a:pt x="0" y="120000"/>
                  </a:lnTo>
                </a:path>
              </a:pathLst>
            </a:custGeom>
            <a:noFill/>
            <a:ln w="25400" cap="flat" cmpd="sng">
              <a:solidFill>
                <a:srgbClr val="003D80"/>
              </a:solidFill>
              <a:prstDash val="solid"/>
              <a:round/>
              <a:headEnd type="none" w="sm" len="sm"/>
              <a:tailEnd type="none" w="sm" len="sm"/>
            </a:ln>
          </p:spPr>
        </p:sp>
        <p:sp>
          <p:nvSpPr>
            <p:cNvPr id="311" name="Google Shape;311;g1288d84c8c2_0_199"/>
            <p:cNvSpPr/>
            <p:nvPr/>
          </p:nvSpPr>
          <p:spPr>
            <a:xfrm>
              <a:off x="2294490" y="521119"/>
              <a:ext cx="3676200" cy="1838100"/>
            </a:xfrm>
            <a:prstGeom prst="rect">
              <a:avLst/>
            </a:prstGeom>
            <a:gradFill>
              <a:gsLst>
                <a:gs pos="0">
                  <a:schemeClr val="lt1"/>
                </a:gs>
                <a:gs pos="35000">
                  <a:schemeClr val="lt1"/>
                </a:gs>
                <a:gs pos="100000">
                  <a:schemeClr val="lt1"/>
                </a:gs>
              </a:gsLst>
              <a:lin ang="16200038" scaled="0"/>
            </a:gradFill>
            <a:ln w="38100" cap="flat" cmpd="sng">
              <a:solidFill>
                <a:srgbClr val="012751"/>
              </a:solidFill>
              <a:prstDash val="solid"/>
              <a:round/>
              <a:headEnd type="none" w="sm" len="sm"/>
              <a:tailEnd type="none" w="sm" len="sm"/>
            </a:ln>
            <a:effectLst>
              <a:outerShdw blurRad="40000" dist="20000" dir="5400000" rotWithShape="0">
                <a:srgbClr val="000000">
                  <a:alpha val="37254"/>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200" b="0" i="0" u="none" strike="noStrike" cap="none">
                <a:solidFill>
                  <a:srgbClr val="000000"/>
                </a:solidFill>
                <a:latin typeface="Arial"/>
                <a:ea typeface="Arial"/>
                <a:cs typeface="Arial"/>
                <a:sym typeface="Arial"/>
              </a:endParaRPr>
            </a:p>
          </p:txBody>
        </p:sp>
        <p:sp>
          <p:nvSpPr>
            <p:cNvPr id="312" name="Google Shape;312;g1288d84c8c2_0_199"/>
            <p:cNvSpPr txBox="1"/>
            <p:nvPr/>
          </p:nvSpPr>
          <p:spPr>
            <a:xfrm>
              <a:off x="2748538" y="795901"/>
              <a:ext cx="2768100" cy="1304400"/>
            </a:xfrm>
            <a:prstGeom prst="rect">
              <a:avLst/>
            </a:prstGeom>
            <a:noFill/>
            <a:ln>
              <a:noFill/>
            </a:ln>
          </p:spPr>
          <p:txBody>
            <a:bodyPr spcFirstLastPara="1" wrap="square" lIns="41275" tIns="41275" rIns="41275" bIns="41275" anchor="ctr" anchorCtr="0">
              <a:noAutofit/>
            </a:bodyPr>
            <a:lstStyle/>
            <a:p>
              <a:pPr marL="0" marR="0" lvl="0" indent="0" algn="ctr" rtl="1">
                <a:lnSpc>
                  <a:spcPct val="90000"/>
                </a:lnSpc>
                <a:spcBef>
                  <a:spcPts val="0"/>
                </a:spcBef>
                <a:spcAft>
                  <a:spcPts val="0"/>
                </a:spcAft>
                <a:buClr>
                  <a:schemeClr val="dk1"/>
                </a:buClr>
                <a:buSzPts val="6500"/>
                <a:buFont typeface="Calibri"/>
                <a:buNone/>
                <a:defRPr sz="3000">
                  <a:solidFill>
                    <a:schemeClr val="dk1"/>
                  </a:solidFill>
                  <a:latin typeface="Calibri"/>
                  <a:ea typeface="Calibri"/>
                  <a:cs typeface="Calibri"/>
                  <a:sym typeface="Calibri"/>
                </a:defRPr>
              </a:pPr>
              <a:r>
                <a:rPr sz="2800"/>
                <a:t>Λίπος</a:t>
              </a:r>
              <a:endParaRPr sz="2800" b="0" i="0" u="none" strike="noStrike" cap="none">
                <a:solidFill>
                  <a:srgbClr val="000000"/>
                </a:solidFill>
                <a:latin typeface="Arial"/>
                <a:ea typeface="Arial"/>
                <a:cs typeface="Arial"/>
                <a:sym typeface="Arial"/>
              </a:endParaRPr>
            </a:p>
          </p:txBody>
        </p:sp>
        <p:sp>
          <p:nvSpPr>
            <p:cNvPr id="313" name="Google Shape;313;g1288d84c8c2_0_199"/>
            <p:cNvSpPr/>
            <p:nvPr/>
          </p:nvSpPr>
          <p:spPr>
            <a:xfrm>
              <a:off x="1959" y="3095319"/>
              <a:ext cx="3676200" cy="1838100"/>
            </a:xfrm>
            <a:prstGeom prst="rect">
              <a:avLst/>
            </a:prstGeom>
            <a:gradFill>
              <a:gsLst>
                <a:gs pos="0">
                  <a:schemeClr val="lt1"/>
                </a:gs>
                <a:gs pos="35000">
                  <a:schemeClr val="lt1"/>
                </a:gs>
                <a:gs pos="100000">
                  <a:schemeClr val="lt1"/>
                </a:gs>
              </a:gsLst>
              <a:lin ang="16200038" scaled="0"/>
            </a:gradFill>
            <a:ln w="38100" cap="flat" cmpd="sng">
              <a:solidFill>
                <a:srgbClr val="012751"/>
              </a:solidFill>
              <a:prstDash val="solid"/>
              <a:round/>
              <a:headEnd type="none" w="sm" len="sm"/>
              <a:tailEnd type="none" w="sm" len="sm"/>
            </a:ln>
            <a:effectLst>
              <a:outerShdw blurRad="40000" dist="20000" dir="5400000" rotWithShape="0">
                <a:srgbClr val="000000">
                  <a:alpha val="37254"/>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200" b="0" i="0" u="none" strike="noStrike" cap="none">
                <a:solidFill>
                  <a:srgbClr val="000000"/>
                </a:solidFill>
                <a:latin typeface="Arial"/>
                <a:ea typeface="Arial"/>
                <a:cs typeface="Arial"/>
                <a:sym typeface="Arial"/>
              </a:endParaRPr>
            </a:p>
          </p:txBody>
        </p:sp>
        <p:sp>
          <p:nvSpPr>
            <p:cNvPr id="314" name="Google Shape;314;g1288d84c8c2_0_199"/>
            <p:cNvSpPr txBox="1"/>
            <p:nvPr/>
          </p:nvSpPr>
          <p:spPr>
            <a:xfrm>
              <a:off x="1959" y="3095319"/>
              <a:ext cx="3676200" cy="1838100"/>
            </a:xfrm>
            <a:prstGeom prst="rect">
              <a:avLst/>
            </a:prstGeom>
            <a:noFill/>
            <a:ln>
              <a:noFill/>
            </a:ln>
          </p:spPr>
          <p:txBody>
            <a:bodyPr spcFirstLastPara="1" wrap="square" lIns="41275" tIns="41275" rIns="41275" bIns="41275" anchor="ctr" anchorCtr="0">
              <a:noAutofit/>
            </a:bodyPr>
            <a:lstStyle/>
            <a:p>
              <a:pPr marL="0" marR="0" lvl="0" indent="0" algn="ctr" rtl="1">
                <a:lnSpc>
                  <a:spcPct val="90000"/>
                </a:lnSpc>
                <a:spcBef>
                  <a:spcPts val="0"/>
                </a:spcBef>
                <a:spcAft>
                  <a:spcPts val="0"/>
                </a:spcAft>
                <a:buClr>
                  <a:schemeClr val="dk1"/>
                </a:buClr>
                <a:buSzPts val="6500"/>
                <a:buFont typeface="Calibri"/>
                <a:buNone/>
                <a:defRPr sz="3000">
                  <a:solidFill>
                    <a:schemeClr val="dk1"/>
                  </a:solidFill>
                  <a:latin typeface="Calibri"/>
                  <a:ea typeface="Calibri"/>
                  <a:cs typeface="Calibri"/>
                  <a:sym typeface="Calibri"/>
                </a:defRPr>
              </a:pPr>
              <a:r>
                <a:rPr sz="2800"/>
                <a:t>Ακόρεστα λιπαρά</a:t>
              </a:r>
              <a:endParaRPr sz="2800" b="0" i="0" u="none" strike="noStrike" cap="none" dirty="0">
                <a:solidFill>
                  <a:schemeClr val="dk1"/>
                </a:solidFill>
                <a:latin typeface="Calibri"/>
                <a:ea typeface="Calibri"/>
                <a:cs typeface="Calibri"/>
                <a:sym typeface="Calibri"/>
              </a:endParaRPr>
            </a:p>
            <a:p>
              <a:pPr marL="0" marR="0" lvl="0" indent="0" algn="ctr" rtl="0">
                <a:lnSpc>
                  <a:spcPct val="90000"/>
                </a:lnSpc>
                <a:spcBef>
                  <a:spcPts val="0"/>
                </a:spcBef>
                <a:spcAft>
                  <a:spcPts val="0"/>
                </a:spcAft>
                <a:buClr>
                  <a:schemeClr val="dk1"/>
                </a:buClr>
                <a:buSzPts val="6500"/>
                <a:buFont typeface="Calibri"/>
                <a:buNone/>
                <a:defRPr>
                  <a:solidFill>
                    <a:schemeClr val="dk1"/>
                  </a:solidFill>
                  <a:latin typeface="Calibri"/>
                  <a:ea typeface="Calibri"/>
                  <a:cs typeface="Calibri"/>
                  <a:sym typeface="Calibri"/>
                </a:defRPr>
              </a:pPr>
              <a:r>
                <a:rPr sz="2400"/>
                <a:t>(φυτικής προέλευσης</a:t>
              </a:r>
              <a:r>
                <a:rPr sz="2800"/>
                <a:t>)</a:t>
              </a:r>
              <a:endParaRPr sz="2800" b="0" i="0" u="none" strike="noStrike" cap="none" dirty="0">
                <a:solidFill>
                  <a:schemeClr val="dk1"/>
                </a:solidFill>
                <a:latin typeface="Calibri"/>
                <a:ea typeface="Calibri"/>
                <a:cs typeface="Calibri"/>
                <a:sym typeface="Calibri"/>
              </a:endParaRPr>
            </a:p>
          </p:txBody>
        </p:sp>
        <p:sp>
          <p:nvSpPr>
            <p:cNvPr id="315" name="Google Shape;315;g1288d84c8c2_0_199"/>
            <p:cNvSpPr/>
            <p:nvPr/>
          </p:nvSpPr>
          <p:spPr>
            <a:xfrm>
              <a:off x="4449985" y="3095319"/>
              <a:ext cx="3676200" cy="1838100"/>
            </a:xfrm>
            <a:prstGeom prst="rect">
              <a:avLst/>
            </a:prstGeom>
            <a:gradFill>
              <a:gsLst>
                <a:gs pos="0">
                  <a:schemeClr val="lt1"/>
                </a:gs>
                <a:gs pos="35000">
                  <a:schemeClr val="lt1"/>
                </a:gs>
                <a:gs pos="100000">
                  <a:schemeClr val="lt1"/>
                </a:gs>
              </a:gsLst>
              <a:lin ang="16200038" scaled="0"/>
            </a:gradFill>
            <a:ln w="38100" cap="flat" cmpd="sng">
              <a:solidFill>
                <a:srgbClr val="012751"/>
              </a:solidFill>
              <a:prstDash val="solid"/>
              <a:round/>
              <a:headEnd type="none" w="sm" len="sm"/>
              <a:tailEnd type="none" w="sm" len="sm"/>
            </a:ln>
            <a:effectLst>
              <a:outerShdw blurRad="40000" dist="20000" dir="5400000" rotWithShape="0">
                <a:srgbClr val="000000">
                  <a:alpha val="37254"/>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200" b="0" i="0" u="none" strike="noStrike" cap="none">
                <a:solidFill>
                  <a:srgbClr val="000000"/>
                </a:solidFill>
                <a:latin typeface="Arial"/>
                <a:ea typeface="Arial"/>
                <a:cs typeface="Arial"/>
                <a:sym typeface="Arial"/>
              </a:endParaRPr>
            </a:p>
          </p:txBody>
        </p:sp>
        <p:sp>
          <p:nvSpPr>
            <p:cNvPr id="316" name="Google Shape;316;g1288d84c8c2_0_199"/>
            <p:cNvSpPr txBox="1"/>
            <p:nvPr/>
          </p:nvSpPr>
          <p:spPr>
            <a:xfrm>
              <a:off x="4449985" y="3095319"/>
              <a:ext cx="3676200" cy="1838100"/>
            </a:xfrm>
            <a:prstGeom prst="rect">
              <a:avLst/>
            </a:prstGeom>
            <a:noFill/>
            <a:ln>
              <a:noFill/>
            </a:ln>
          </p:spPr>
          <p:txBody>
            <a:bodyPr spcFirstLastPara="1" wrap="square" lIns="41275" tIns="41275" rIns="41275" bIns="41275" anchor="ctr" anchorCtr="0">
              <a:noAutofit/>
            </a:bodyPr>
            <a:lstStyle/>
            <a:p>
              <a:pPr marL="0" marR="0" lvl="0" indent="0" algn="ctr" rtl="1">
                <a:lnSpc>
                  <a:spcPct val="90000"/>
                </a:lnSpc>
                <a:spcBef>
                  <a:spcPts val="0"/>
                </a:spcBef>
                <a:spcAft>
                  <a:spcPts val="0"/>
                </a:spcAft>
                <a:buClr>
                  <a:schemeClr val="dk1"/>
                </a:buClr>
                <a:buSzPts val="6500"/>
                <a:buFont typeface="Calibri"/>
                <a:buNone/>
                <a:defRPr sz="3000">
                  <a:solidFill>
                    <a:schemeClr val="dk1"/>
                  </a:solidFill>
                  <a:latin typeface="Calibri"/>
                  <a:ea typeface="Calibri"/>
                  <a:cs typeface="Calibri"/>
                  <a:sym typeface="Calibri"/>
                </a:defRPr>
              </a:pPr>
              <a:r>
                <a:rPr sz="2800"/>
                <a:t>Κορεσμένα λιπαρά</a:t>
              </a:r>
              <a:endParaRPr sz="2800" b="0" i="0" u="none" strike="noStrike" cap="none">
                <a:solidFill>
                  <a:schemeClr val="dk1"/>
                </a:solidFill>
                <a:latin typeface="Calibri"/>
                <a:ea typeface="Calibri"/>
                <a:cs typeface="Calibri"/>
                <a:sym typeface="Calibri"/>
              </a:endParaRPr>
            </a:p>
            <a:p>
              <a:pPr marL="0" marR="0" lvl="0" indent="0" algn="ctr" rtl="1">
                <a:lnSpc>
                  <a:spcPct val="90000"/>
                </a:lnSpc>
                <a:spcBef>
                  <a:spcPts val="0"/>
                </a:spcBef>
                <a:spcAft>
                  <a:spcPts val="0"/>
                </a:spcAft>
                <a:buClr>
                  <a:schemeClr val="dk1"/>
                </a:buClr>
                <a:buSzPts val="6500"/>
                <a:buFont typeface="Calibri"/>
                <a:buNone/>
                <a:defRPr sz="2600">
                  <a:solidFill>
                    <a:schemeClr val="dk1"/>
                  </a:solidFill>
                  <a:latin typeface="Calibri"/>
                  <a:ea typeface="Calibri"/>
                  <a:cs typeface="Calibri"/>
                  <a:sym typeface="Calibri"/>
                </a:defRPr>
              </a:pPr>
              <a:r>
                <a:rPr sz="2400"/>
                <a:t>(ζωικής προέλευσης)</a:t>
              </a:r>
              <a:endParaRPr sz="2400" b="0" i="0" u="none" strike="noStrike" cap="none">
                <a:solidFill>
                  <a:schemeClr val="dk1"/>
                </a:solidFill>
                <a:latin typeface="Calibri"/>
                <a:ea typeface="Calibri"/>
                <a:cs typeface="Calibri"/>
                <a:sym typeface="Calibri"/>
              </a:endParaRPr>
            </a:p>
          </p:txBody>
        </p:sp>
      </p:grpSp>
      <p:pic>
        <p:nvPicPr>
          <p:cNvPr id="317" name="Google Shape;317;g1288d84c8c2_0_199" descr="קלאפר עם מילוי מלא">
            <a:hlinkClick r:id="rId3"/>
          </p:cNvPr>
          <p:cNvPicPr preferRelativeResize="0"/>
          <p:nvPr/>
        </p:nvPicPr>
        <p:blipFill rotWithShape="1">
          <a:blip r:embed="rId4">
            <a:alphaModFix/>
          </a:blip>
          <a:srcRect/>
          <a:stretch/>
        </p:blipFill>
        <p:spPr>
          <a:xfrm>
            <a:off x="1101558" y="632600"/>
            <a:ext cx="914400" cy="914400"/>
          </a:xfrm>
          <a:prstGeom prst="rect">
            <a:avLst/>
          </a:prstGeom>
          <a:noFill/>
          <a:ln>
            <a:noFill/>
          </a:ln>
        </p:spPr>
      </p:pic>
      <p:pic>
        <p:nvPicPr>
          <p:cNvPr id="318" name="Google Shape;318;g1288d84c8c2_0_199"/>
          <p:cNvPicPr preferRelativeResize="0"/>
          <p:nvPr/>
        </p:nvPicPr>
        <p:blipFill rotWithShape="1">
          <a:blip r:embed="rId5">
            <a:alphaModFix/>
          </a:blip>
          <a:srcRect/>
          <a:stretch/>
        </p:blipFill>
        <p:spPr>
          <a:xfrm>
            <a:off x="10145950" y="4040215"/>
            <a:ext cx="821425" cy="616075"/>
          </a:xfrm>
          <a:prstGeom prst="rect">
            <a:avLst/>
          </a:prstGeom>
          <a:noFill/>
          <a:ln>
            <a:noFill/>
          </a:ln>
        </p:spPr>
      </p:pic>
      <p:pic>
        <p:nvPicPr>
          <p:cNvPr id="319" name="Google Shape;319;g1288d84c8c2_0_199"/>
          <p:cNvPicPr preferRelativeResize="0"/>
          <p:nvPr/>
        </p:nvPicPr>
        <p:blipFill rotWithShape="1">
          <a:blip r:embed="rId6">
            <a:alphaModFix/>
          </a:blip>
          <a:srcRect/>
          <a:stretch/>
        </p:blipFill>
        <p:spPr>
          <a:xfrm>
            <a:off x="10091888" y="5730427"/>
            <a:ext cx="1095150" cy="548975"/>
          </a:xfrm>
          <a:prstGeom prst="rect">
            <a:avLst/>
          </a:prstGeom>
          <a:noFill/>
          <a:ln>
            <a:noFill/>
          </a:ln>
        </p:spPr>
      </p:pic>
      <p:pic>
        <p:nvPicPr>
          <p:cNvPr id="320" name="Google Shape;320;g1288d84c8c2_0_199"/>
          <p:cNvPicPr preferRelativeResize="0"/>
          <p:nvPr/>
        </p:nvPicPr>
        <p:blipFill rotWithShape="1">
          <a:blip r:embed="rId7">
            <a:alphaModFix/>
          </a:blip>
          <a:srcRect/>
          <a:stretch/>
        </p:blipFill>
        <p:spPr>
          <a:xfrm>
            <a:off x="1028920" y="4801913"/>
            <a:ext cx="987025" cy="605294"/>
          </a:xfrm>
          <a:prstGeom prst="rect">
            <a:avLst/>
          </a:prstGeom>
          <a:noFill/>
          <a:ln>
            <a:noFill/>
          </a:ln>
        </p:spPr>
      </p:pic>
      <p:pic>
        <p:nvPicPr>
          <p:cNvPr id="321" name="Google Shape;321;g1288d84c8c2_0_199"/>
          <p:cNvPicPr preferRelativeResize="0"/>
          <p:nvPr/>
        </p:nvPicPr>
        <p:blipFill rotWithShape="1">
          <a:blip r:embed="rId8">
            <a:alphaModFix/>
          </a:blip>
          <a:srcRect/>
          <a:stretch/>
        </p:blipFill>
        <p:spPr>
          <a:xfrm>
            <a:off x="1065225" y="4147725"/>
            <a:ext cx="914400" cy="594368"/>
          </a:xfrm>
          <a:prstGeom prst="rect">
            <a:avLst/>
          </a:prstGeom>
          <a:noFill/>
          <a:ln>
            <a:noFill/>
          </a:ln>
        </p:spPr>
      </p:pic>
      <p:pic>
        <p:nvPicPr>
          <p:cNvPr id="322" name="Google Shape;322;g1288d84c8c2_0_199"/>
          <p:cNvPicPr preferRelativeResize="0"/>
          <p:nvPr/>
        </p:nvPicPr>
        <p:blipFill rotWithShape="1">
          <a:blip r:embed="rId9">
            <a:alphaModFix/>
          </a:blip>
          <a:srcRect/>
          <a:stretch/>
        </p:blipFill>
        <p:spPr>
          <a:xfrm>
            <a:off x="10228738" y="4878500"/>
            <a:ext cx="629725" cy="629725"/>
          </a:xfrm>
          <a:prstGeom prst="rect">
            <a:avLst/>
          </a:prstGeom>
          <a:noFill/>
          <a:ln>
            <a:noFill/>
          </a:ln>
        </p:spPr>
      </p:pic>
      <p:pic>
        <p:nvPicPr>
          <p:cNvPr id="323" name="Google Shape;323;g1288d84c8c2_0_199"/>
          <p:cNvPicPr preferRelativeResize="0"/>
          <p:nvPr/>
        </p:nvPicPr>
        <p:blipFill rotWithShape="1">
          <a:blip r:embed="rId10">
            <a:alphaModFix/>
          </a:blip>
          <a:srcRect l="19150" r="19627"/>
          <a:stretch/>
        </p:blipFill>
        <p:spPr>
          <a:xfrm>
            <a:off x="1329675" y="5508225"/>
            <a:ext cx="385525" cy="7711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g12c3c997dc7_0_2"/>
          <p:cNvSpPr txBox="1">
            <a:spLocks noGrp="1"/>
          </p:cNvSpPr>
          <p:nvPr>
            <p:ph type="body" idx="1"/>
          </p:nvPr>
        </p:nvSpPr>
        <p:spPr>
          <a:xfrm>
            <a:off x="419275" y="1888825"/>
            <a:ext cx="7051500" cy="12762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600"/>
              </a:spcBef>
              <a:spcAft>
                <a:spcPts val="0"/>
              </a:spcAft>
              <a:buSzPts val="3000"/>
              <a:buNone/>
              <a:defRPr sz="3600" b="1"/>
            </a:pPr>
            <a:r>
              <a:t>Λήψη αποφάσεων με βάση τις διατροφικές δηλώσεις</a:t>
            </a:r>
            <a:endParaRPr sz="3600" b="1"/>
          </a:p>
          <a:p>
            <a:pPr marL="0" lvl="0" indent="0" algn="l" rtl="0">
              <a:lnSpc>
                <a:spcPct val="100000"/>
              </a:lnSpc>
              <a:spcBef>
                <a:spcPts val="600"/>
              </a:spcBef>
              <a:spcAft>
                <a:spcPts val="0"/>
              </a:spcAft>
              <a:buSzPts val="3000"/>
              <a:buNone/>
            </a:pPr>
            <a:endParaRPr sz="3600" b="1"/>
          </a:p>
        </p:txBody>
      </p:sp>
      <p:sp>
        <p:nvSpPr>
          <p:cNvPr id="331" name="Google Shape;331;g12c3c997dc7_0_2"/>
          <p:cNvSpPr txBox="1"/>
          <p:nvPr/>
        </p:nvSpPr>
        <p:spPr>
          <a:xfrm>
            <a:off x="3644250" y="5846375"/>
            <a:ext cx="3626700" cy="738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defRPr sz="1200">
                <a:latin typeface="Calibri"/>
                <a:ea typeface="Calibri"/>
                <a:cs typeface="Calibri"/>
                <a:sym typeface="Calibri"/>
              </a:defRPr>
            </a:pPr>
            <a:r>
              <a:rPr>
                <a:solidFill>
                  <a:srgbClr val="000000"/>
                </a:solidFill>
              </a:rPr>
              <a:t>Πηγή εικόνας: </a:t>
            </a:r>
            <a:r>
              <a:rPr u="sng">
                <a:solidFill>
                  <a:srgbClr val="0000FF"/>
                </a:solidFill>
                <a:hlinkClick r:id="rId3">
                  <a:extLst>
                    <a:ext uri="{A12FA001-AC4F-418D-AE19-62706E023703}">
                      <ahyp:hlinkClr xmlns:ahyp="http://schemas.microsoft.com/office/drawing/2018/hyperlinkcolor" val="tx"/>
                    </a:ext>
                  </a:extLst>
                </a:hlinkClick>
              </a:rPr>
              <a:t>https://www.eufic.org/en/healthy-living/article/understanding-nutrition-information-infographic</a:t>
            </a:r>
            <a:r>
              <a:rPr>
                <a:solidFill>
                  <a:srgbClr val="000000"/>
                </a:solidFill>
              </a:rPr>
              <a:t> </a:t>
            </a:r>
            <a:endParaRPr sz="1200" b="0" i="0" u="none" strike="noStrike" cap="none">
              <a:solidFill>
                <a:srgbClr val="000000"/>
              </a:solidFill>
              <a:latin typeface="Calibri"/>
              <a:ea typeface="Calibri"/>
              <a:cs typeface="Calibri"/>
              <a:sym typeface="Calibri"/>
            </a:endParaRPr>
          </a:p>
        </p:txBody>
      </p:sp>
      <p:pic>
        <p:nvPicPr>
          <p:cNvPr id="5" name="Рисунок 4">
            <a:extLst>
              <a:ext uri="{FF2B5EF4-FFF2-40B4-BE49-F238E27FC236}">
                <a16:creationId xmlns:a16="http://schemas.microsoft.com/office/drawing/2014/main" id="{C2E28102-E748-43BC-B5D2-0A5CAD399284}"/>
              </a:ext>
            </a:extLst>
          </p:cNvPr>
          <p:cNvPicPr>
            <a:picLocks noChangeAspect="1"/>
          </p:cNvPicPr>
          <p:nvPr/>
        </p:nvPicPr>
        <p:blipFill>
          <a:blip r:embed="rId4"/>
          <a:stretch>
            <a:fillRect/>
          </a:stretch>
        </p:blipFill>
        <p:spPr>
          <a:xfrm>
            <a:off x="7462520" y="121158"/>
            <a:ext cx="3949700" cy="6515100"/>
          </a:xfrm>
          <a:prstGeom prst="rect">
            <a:avLst/>
          </a:prstGeom>
        </p:spPr>
      </p:pic>
      <p:sp>
        <p:nvSpPr>
          <p:cNvPr id="6" name="Прямоугольник 5">
            <a:extLst>
              <a:ext uri="{FF2B5EF4-FFF2-40B4-BE49-F238E27FC236}">
                <a16:creationId xmlns:a16="http://schemas.microsoft.com/office/drawing/2014/main" id="{D696CBF9-A5A5-4CE5-90D4-E395E4DB27AB}"/>
              </a:ext>
            </a:extLst>
          </p:cNvPr>
          <p:cNvSpPr/>
          <p:nvPr/>
        </p:nvSpPr>
        <p:spPr>
          <a:xfrm>
            <a:off x="8392160" y="269240"/>
            <a:ext cx="2098040" cy="243840"/>
          </a:xfrm>
          <a:prstGeom prst="rect">
            <a:avLst/>
          </a:prstGeom>
          <a:solidFill>
            <a:srgbClr val="65B3E1"/>
          </a:solidFill>
        </p:spPr>
        <p:txBody>
          <a:bodyPr wrap="none" lIns="0" tIns="0" rIns="0" bIns="0">
            <a:noAutofit/>
          </a:bodyPr>
          <a:lstStyle/>
          <a:p>
            <a:pPr indent="0">
              <a:defRPr sz="1500">
                <a:solidFill>
                  <a:srgbClr val="FFFFFF"/>
                </a:solidFill>
                <a:latin typeface="Arial"/>
              </a:defRPr>
            </a:pPr>
            <a:r>
              <a:t>Ποια είναι τα επίπεδα πρόσληψης;</a:t>
            </a:r>
          </a:p>
        </p:txBody>
      </p:sp>
      <p:sp>
        <p:nvSpPr>
          <p:cNvPr id="7" name="Прямоугольник 6">
            <a:extLst>
              <a:ext uri="{FF2B5EF4-FFF2-40B4-BE49-F238E27FC236}">
                <a16:creationId xmlns:a16="http://schemas.microsoft.com/office/drawing/2014/main" id="{559C31F1-A39C-401D-AEFC-793FD7BA1715}"/>
              </a:ext>
            </a:extLst>
          </p:cNvPr>
          <p:cNvSpPr/>
          <p:nvPr/>
        </p:nvSpPr>
        <p:spPr>
          <a:xfrm>
            <a:off x="8509000" y="1419860"/>
            <a:ext cx="335280" cy="129540"/>
          </a:xfrm>
          <a:prstGeom prst="rect">
            <a:avLst/>
          </a:prstGeom>
          <a:solidFill>
            <a:srgbClr val="02A370"/>
          </a:solidFill>
        </p:spPr>
        <p:txBody>
          <a:bodyPr wrap="none" lIns="0" tIns="0" rIns="0" bIns="0">
            <a:noAutofit/>
          </a:bodyPr>
          <a:lstStyle/>
          <a:p>
            <a:pPr indent="0">
              <a:defRPr sz="800">
                <a:solidFill>
                  <a:srgbClr val="6CD6B0"/>
                </a:solidFill>
                <a:latin typeface="Arial"/>
              </a:defRPr>
            </a:pPr>
            <a:r>
              <a:t>ΧΑΜΗΛΟ</a:t>
            </a:r>
          </a:p>
        </p:txBody>
      </p:sp>
      <p:sp>
        <p:nvSpPr>
          <p:cNvPr id="8" name="Прямоугольник 7">
            <a:extLst>
              <a:ext uri="{FF2B5EF4-FFF2-40B4-BE49-F238E27FC236}">
                <a16:creationId xmlns:a16="http://schemas.microsoft.com/office/drawing/2014/main" id="{9CF531A1-9DD9-49CE-BF76-4361813B99D2}"/>
              </a:ext>
            </a:extLst>
          </p:cNvPr>
          <p:cNvSpPr/>
          <p:nvPr/>
        </p:nvSpPr>
        <p:spPr>
          <a:xfrm>
            <a:off x="9486900" y="1414780"/>
            <a:ext cx="500380" cy="147320"/>
          </a:xfrm>
          <a:prstGeom prst="rect">
            <a:avLst/>
          </a:prstGeom>
          <a:solidFill>
            <a:srgbClr val="FFFFFF"/>
          </a:solidFill>
        </p:spPr>
        <p:txBody>
          <a:bodyPr wrap="none" lIns="0" tIns="0" rIns="0" bIns="0">
            <a:noAutofit/>
          </a:bodyPr>
          <a:lstStyle/>
          <a:p>
            <a:pPr indent="0" algn="ctr">
              <a:defRPr sz="800">
                <a:solidFill>
                  <a:srgbClr val="E7A906"/>
                </a:solidFill>
                <a:latin typeface="Arial"/>
              </a:defRPr>
            </a:pPr>
            <a:r>
              <a:t>ΜΕΣΑΙΟ</a:t>
            </a:r>
          </a:p>
        </p:txBody>
      </p:sp>
      <p:sp>
        <p:nvSpPr>
          <p:cNvPr id="9" name="Прямоугольник 8">
            <a:extLst>
              <a:ext uri="{FF2B5EF4-FFF2-40B4-BE49-F238E27FC236}">
                <a16:creationId xmlns:a16="http://schemas.microsoft.com/office/drawing/2014/main" id="{55BC7ED7-7020-4CC4-AB02-1FEC844C0C40}"/>
              </a:ext>
            </a:extLst>
          </p:cNvPr>
          <p:cNvSpPr/>
          <p:nvPr/>
        </p:nvSpPr>
        <p:spPr>
          <a:xfrm>
            <a:off x="7594600" y="1620520"/>
            <a:ext cx="243840" cy="182880"/>
          </a:xfrm>
          <a:prstGeom prst="rect">
            <a:avLst/>
          </a:prstGeom>
          <a:solidFill>
            <a:srgbClr val="64B3E1"/>
          </a:solidFill>
        </p:spPr>
        <p:txBody>
          <a:bodyPr wrap="none" lIns="0" tIns="0" rIns="0" bIns="0">
            <a:noAutofit/>
          </a:bodyPr>
          <a:lstStyle/>
          <a:p>
            <a:pPr indent="0">
              <a:defRPr sz="1000">
                <a:solidFill>
                  <a:srgbClr val="FFFFFF"/>
                </a:solidFill>
                <a:latin typeface="Calibri"/>
              </a:defRPr>
            </a:pPr>
            <a:r>
              <a:t>λίπος</a:t>
            </a:r>
          </a:p>
        </p:txBody>
      </p:sp>
      <p:sp>
        <p:nvSpPr>
          <p:cNvPr id="10" name="Прямоугольник 9">
            <a:extLst>
              <a:ext uri="{FF2B5EF4-FFF2-40B4-BE49-F238E27FC236}">
                <a16:creationId xmlns:a16="http://schemas.microsoft.com/office/drawing/2014/main" id="{FB79E8B3-61E9-4714-ADF6-BDDF2D83FBFF}"/>
              </a:ext>
            </a:extLst>
          </p:cNvPr>
          <p:cNvSpPr/>
          <p:nvPr/>
        </p:nvSpPr>
        <p:spPr>
          <a:xfrm>
            <a:off x="8089900" y="1719580"/>
            <a:ext cx="162560" cy="104140"/>
          </a:xfrm>
          <a:prstGeom prst="rect">
            <a:avLst/>
          </a:prstGeom>
          <a:solidFill>
            <a:srgbClr val="FFFFFF"/>
          </a:solidFill>
        </p:spPr>
        <p:txBody>
          <a:bodyPr wrap="none" lIns="0" tIns="0" rIns="0" bIns="0">
            <a:noAutofit/>
          </a:bodyPr>
          <a:lstStyle/>
          <a:p>
            <a:pPr indent="0">
              <a:defRPr sz="650" b="1">
                <a:solidFill>
                  <a:srgbClr val="42446B"/>
                </a:solidFill>
                <a:latin typeface="Times New Roman"/>
              </a:defRPr>
            </a:pPr>
            <a:r>
              <a:t>0 γρ.</a:t>
            </a:r>
          </a:p>
        </p:txBody>
      </p:sp>
      <p:sp>
        <p:nvSpPr>
          <p:cNvPr id="11" name="Прямоугольник 10">
            <a:extLst>
              <a:ext uri="{FF2B5EF4-FFF2-40B4-BE49-F238E27FC236}">
                <a16:creationId xmlns:a16="http://schemas.microsoft.com/office/drawing/2014/main" id="{239975CA-2A77-449E-975A-7D84B9BB0B12}"/>
              </a:ext>
            </a:extLst>
          </p:cNvPr>
          <p:cNvSpPr/>
          <p:nvPr/>
        </p:nvSpPr>
        <p:spPr>
          <a:xfrm>
            <a:off x="10124440" y="1706880"/>
            <a:ext cx="238760" cy="114300"/>
          </a:xfrm>
          <a:prstGeom prst="rect">
            <a:avLst/>
          </a:prstGeom>
          <a:solidFill>
            <a:srgbClr val="FFFFFF"/>
          </a:solidFill>
        </p:spPr>
        <p:txBody>
          <a:bodyPr wrap="none" lIns="0" tIns="0" rIns="0" bIns="0">
            <a:noAutofit/>
          </a:bodyPr>
          <a:lstStyle/>
          <a:p>
            <a:pPr indent="0">
              <a:defRPr sz="650" b="1">
                <a:solidFill>
                  <a:srgbClr val="42446B"/>
                </a:solidFill>
                <a:latin typeface="Times New Roman"/>
              </a:defRPr>
            </a:pPr>
            <a:r>
              <a:t>17,5 γρ.</a:t>
            </a:r>
          </a:p>
        </p:txBody>
      </p:sp>
      <p:sp>
        <p:nvSpPr>
          <p:cNvPr id="12" name="Прямоугольник 11">
            <a:extLst>
              <a:ext uri="{FF2B5EF4-FFF2-40B4-BE49-F238E27FC236}">
                <a16:creationId xmlns:a16="http://schemas.microsoft.com/office/drawing/2014/main" id="{DA14299E-63C3-4BCC-8777-EA722E381AF0}"/>
              </a:ext>
            </a:extLst>
          </p:cNvPr>
          <p:cNvSpPr/>
          <p:nvPr/>
        </p:nvSpPr>
        <p:spPr>
          <a:xfrm>
            <a:off x="7451290" y="3299460"/>
            <a:ext cx="732590" cy="297180"/>
          </a:xfrm>
          <a:prstGeom prst="rect">
            <a:avLst/>
          </a:prstGeom>
          <a:solidFill>
            <a:srgbClr val="65B3E1"/>
          </a:solidFill>
        </p:spPr>
        <p:txBody>
          <a:bodyPr lIns="0" tIns="0" rIns="0" bIns="0">
            <a:noAutofit/>
          </a:bodyPr>
          <a:lstStyle/>
          <a:p>
            <a:pPr indent="0" algn="ctr">
              <a:lnSpc>
                <a:spcPct val="86000"/>
              </a:lnSpc>
              <a:defRPr sz="1000">
                <a:solidFill>
                  <a:srgbClr val="FFFFFF"/>
                </a:solidFill>
                <a:latin typeface="Calibri"/>
              </a:defRPr>
            </a:pPr>
            <a:r>
              <a:rPr dirty="0" err="1"/>
              <a:t>κορεσμέν</a:t>
            </a:r>
            <a:r>
              <a:rPr dirty="0"/>
              <a:t>α λιπαρά</a:t>
            </a:r>
          </a:p>
        </p:txBody>
      </p:sp>
      <p:sp>
        <p:nvSpPr>
          <p:cNvPr id="13" name="Прямоугольник 12">
            <a:extLst>
              <a:ext uri="{FF2B5EF4-FFF2-40B4-BE49-F238E27FC236}">
                <a16:creationId xmlns:a16="http://schemas.microsoft.com/office/drawing/2014/main" id="{4AD4605C-DC5D-4320-9E17-6CB5B5D1371E}"/>
              </a:ext>
            </a:extLst>
          </p:cNvPr>
          <p:cNvSpPr/>
          <p:nvPr/>
        </p:nvSpPr>
        <p:spPr>
          <a:xfrm>
            <a:off x="8503920" y="2900680"/>
            <a:ext cx="345440" cy="124460"/>
          </a:xfrm>
          <a:prstGeom prst="rect">
            <a:avLst/>
          </a:prstGeom>
          <a:solidFill>
            <a:srgbClr val="03A470"/>
          </a:solidFill>
        </p:spPr>
        <p:txBody>
          <a:bodyPr wrap="none" lIns="0" tIns="0" rIns="0" bIns="0">
            <a:noAutofit/>
          </a:bodyPr>
          <a:lstStyle/>
          <a:p>
            <a:pPr indent="0">
              <a:defRPr sz="800">
                <a:solidFill>
                  <a:srgbClr val="6CD6B0"/>
                </a:solidFill>
                <a:latin typeface="Arial"/>
              </a:defRPr>
            </a:pPr>
            <a:r>
              <a:t>ΧΑΜΗΛΟ</a:t>
            </a:r>
          </a:p>
        </p:txBody>
      </p:sp>
      <p:sp>
        <p:nvSpPr>
          <p:cNvPr id="14" name="Прямоугольник 13">
            <a:extLst>
              <a:ext uri="{FF2B5EF4-FFF2-40B4-BE49-F238E27FC236}">
                <a16:creationId xmlns:a16="http://schemas.microsoft.com/office/drawing/2014/main" id="{65A003A8-5E91-400B-92C9-BA62C787EFC8}"/>
              </a:ext>
            </a:extLst>
          </p:cNvPr>
          <p:cNvSpPr/>
          <p:nvPr/>
        </p:nvSpPr>
        <p:spPr>
          <a:xfrm>
            <a:off x="9476740" y="2895600"/>
            <a:ext cx="515620" cy="129540"/>
          </a:xfrm>
          <a:prstGeom prst="rect">
            <a:avLst/>
          </a:prstGeom>
          <a:solidFill>
            <a:srgbClr val="FFFFFF"/>
          </a:solidFill>
        </p:spPr>
        <p:txBody>
          <a:bodyPr wrap="none" lIns="0" tIns="0" rIns="0" bIns="0">
            <a:noAutofit/>
          </a:bodyPr>
          <a:lstStyle/>
          <a:p>
            <a:pPr indent="0">
              <a:defRPr sz="800">
                <a:solidFill>
                  <a:srgbClr val="E7A906"/>
                </a:solidFill>
                <a:latin typeface="Arial"/>
              </a:defRPr>
            </a:pPr>
            <a:r>
              <a:t>ΜΕΣΑΙΟ</a:t>
            </a:r>
          </a:p>
        </p:txBody>
      </p:sp>
      <p:sp>
        <p:nvSpPr>
          <p:cNvPr id="15" name="Прямоугольник 14">
            <a:extLst>
              <a:ext uri="{FF2B5EF4-FFF2-40B4-BE49-F238E27FC236}">
                <a16:creationId xmlns:a16="http://schemas.microsoft.com/office/drawing/2014/main" id="{CC2CD8F9-38D4-435B-8324-5051731AA9FB}"/>
              </a:ext>
            </a:extLst>
          </p:cNvPr>
          <p:cNvSpPr/>
          <p:nvPr/>
        </p:nvSpPr>
        <p:spPr>
          <a:xfrm>
            <a:off x="10571480" y="2900680"/>
            <a:ext cx="350520" cy="121920"/>
          </a:xfrm>
          <a:prstGeom prst="rect">
            <a:avLst/>
          </a:prstGeom>
          <a:solidFill>
            <a:srgbClr val="D94B3B"/>
          </a:solidFill>
        </p:spPr>
        <p:txBody>
          <a:bodyPr wrap="none" lIns="0" tIns="0" rIns="0" bIns="0">
            <a:noAutofit/>
          </a:bodyPr>
          <a:lstStyle/>
          <a:p>
            <a:pPr indent="0">
              <a:defRPr sz="800">
                <a:solidFill>
                  <a:srgbClr val="FD8B77"/>
                </a:solidFill>
                <a:latin typeface="Arial"/>
              </a:defRPr>
            </a:pPr>
            <a:r>
              <a:t>ΥΨΗΛΟ</a:t>
            </a:r>
          </a:p>
        </p:txBody>
      </p:sp>
      <p:sp>
        <p:nvSpPr>
          <p:cNvPr id="16" name="Прямоугольник 15">
            <a:extLst>
              <a:ext uri="{FF2B5EF4-FFF2-40B4-BE49-F238E27FC236}">
                <a16:creationId xmlns:a16="http://schemas.microsoft.com/office/drawing/2014/main" id="{74B78FF3-55E5-42EE-B2B5-A8F97F4261E9}"/>
              </a:ext>
            </a:extLst>
          </p:cNvPr>
          <p:cNvSpPr/>
          <p:nvPr/>
        </p:nvSpPr>
        <p:spPr>
          <a:xfrm>
            <a:off x="10144760" y="3195320"/>
            <a:ext cx="175260" cy="104140"/>
          </a:xfrm>
          <a:prstGeom prst="rect">
            <a:avLst/>
          </a:prstGeom>
          <a:solidFill>
            <a:srgbClr val="FFFFFF"/>
          </a:solidFill>
        </p:spPr>
        <p:txBody>
          <a:bodyPr wrap="none" lIns="0" tIns="0" rIns="0" bIns="0">
            <a:noAutofit/>
          </a:bodyPr>
          <a:lstStyle/>
          <a:p>
            <a:pPr indent="0" algn="r">
              <a:defRPr sz="650" b="1">
                <a:solidFill>
                  <a:srgbClr val="42446B"/>
                </a:solidFill>
                <a:latin typeface="Times New Roman"/>
              </a:defRPr>
            </a:pPr>
            <a:r>
              <a:t>5 γρ.</a:t>
            </a:r>
          </a:p>
        </p:txBody>
      </p:sp>
      <p:sp>
        <p:nvSpPr>
          <p:cNvPr id="17" name="Прямоугольник 16">
            <a:extLst>
              <a:ext uri="{FF2B5EF4-FFF2-40B4-BE49-F238E27FC236}">
                <a16:creationId xmlns:a16="http://schemas.microsoft.com/office/drawing/2014/main" id="{7561FADC-F3CC-4E4F-A209-7C6F4F60E518}"/>
              </a:ext>
            </a:extLst>
          </p:cNvPr>
          <p:cNvSpPr/>
          <p:nvPr/>
        </p:nvSpPr>
        <p:spPr>
          <a:xfrm>
            <a:off x="9118600" y="3192780"/>
            <a:ext cx="213360" cy="111760"/>
          </a:xfrm>
          <a:prstGeom prst="rect">
            <a:avLst/>
          </a:prstGeom>
          <a:solidFill>
            <a:srgbClr val="FFFFFF"/>
          </a:solidFill>
        </p:spPr>
        <p:txBody>
          <a:bodyPr wrap="none" lIns="0" tIns="0" rIns="0" bIns="0">
            <a:noAutofit/>
          </a:bodyPr>
          <a:lstStyle/>
          <a:p>
            <a:pPr indent="0">
              <a:defRPr sz="650" b="1">
                <a:solidFill>
                  <a:srgbClr val="42446B"/>
                </a:solidFill>
                <a:latin typeface="Times New Roman"/>
              </a:defRPr>
            </a:pPr>
            <a:r>
              <a:t>1,5 γρ.</a:t>
            </a:r>
          </a:p>
        </p:txBody>
      </p:sp>
      <p:sp>
        <p:nvSpPr>
          <p:cNvPr id="18" name="Прямоугольник 17">
            <a:extLst>
              <a:ext uri="{FF2B5EF4-FFF2-40B4-BE49-F238E27FC236}">
                <a16:creationId xmlns:a16="http://schemas.microsoft.com/office/drawing/2014/main" id="{016FF663-F7EB-4221-A105-D98EA0E84608}"/>
              </a:ext>
            </a:extLst>
          </p:cNvPr>
          <p:cNvSpPr/>
          <p:nvPr/>
        </p:nvSpPr>
        <p:spPr>
          <a:xfrm>
            <a:off x="8094980" y="3195320"/>
            <a:ext cx="165100" cy="114300"/>
          </a:xfrm>
          <a:prstGeom prst="rect">
            <a:avLst/>
          </a:prstGeom>
          <a:solidFill>
            <a:srgbClr val="FFFFFF"/>
          </a:solidFill>
        </p:spPr>
        <p:txBody>
          <a:bodyPr wrap="none" lIns="0" tIns="0" rIns="0" bIns="0">
            <a:noAutofit/>
          </a:bodyPr>
          <a:lstStyle/>
          <a:p>
            <a:pPr indent="0">
              <a:defRPr sz="650" b="1">
                <a:solidFill>
                  <a:srgbClr val="42446B"/>
                </a:solidFill>
                <a:latin typeface="Times New Roman"/>
              </a:defRPr>
            </a:pPr>
            <a:r>
              <a:t>0 γρ.</a:t>
            </a:r>
          </a:p>
        </p:txBody>
      </p:sp>
      <p:sp>
        <p:nvSpPr>
          <p:cNvPr id="19" name="Прямоугольник 18">
            <a:extLst>
              <a:ext uri="{FF2B5EF4-FFF2-40B4-BE49-F238E27FC236}">
                <a16:creationId xmlns:a16="http://schemas.microsoft.com/office/drawing/2014/main" id="{67DBF87D-FADB-4508-B9C3-814BB2CB86DD}"/>
              </a:ext>
            </a:extLst>
          </p:cNvPr>
          <p:cNvSpPr/>
          <p:nvPr/>
        </p:nvSpPr>
        <p:spPr>
          <a:xfrm>
            <a:off x="9735820" y="2524760"/>
            <a:ext cx="236220" cy="104140"/>
          </a:xfrm>
          <a:prstGeom prst="rect">
            <a:avLst/>
          </a:prstGeom>
          <a:solidFill>
            <a:srgbClr val="EA5E59"/>
          </a:solidFill>
        </p:spPr>
        <p:txBody>
          <a:bodyPr wrap="none" lIns="0" tIns="0" rIns="0" bIns="0">
            <a:noAutofit/>
          </a:bodyPr>
          <a:lstStyle/>
          <a:p>
            <a:pPr indent="0" algn="r">
              <a:defRPr sz="750">
                <a:solidFill>
                  <a:srgbClr val="FFFFFF"/>
                </a:solidFill>
                <a:latin typeface="Times New Roman"/>
              </a:defRPr>
            </a:pPr>
            <a:r>
              <a:t>5% λιπαρά</a:t>
            </a:r>
          </a:p>
        </p:txBody>
      </p:sp>
      <p:sp>
        <p:nvSpPr>
          <p:cNvPr id="20" name="Прямоугольник 19">
            <a:extLst>
              <a:ext uri="{FF2B5EF4-FFF2-40B4-BE49-F238E27FC236}">
                <a16:creationId xmlns:a16="http://schemas.microsoft.com/office/drawing/2014/main" id="{791BBDFD-6A8A-41B0-8CFF-BF55440874C9}"/>
              </a:ext>
            </a:extLst>
          </p:cNvPr>
          <p:cNvSpPr/>
          <p:nvPr/>
        </p:nvSpPr>
        <p:spPr>
          <a:xfrm>
            <a:off x="10754360" y="2517140"/>
            <a:ext cx="284480" cy="139700"/>
          </a:xfrm>
          <a:prstGeom prst="rect">
            <a:avLst/>
          </a:prstGeom>
          <a:solidFill>
            <a:srgbClr val="EA5E58"/>
          </a:solidFill>
        </p:spPr>
        <p:txBody>
          <a:bodyPr wrap="none" lIns="0" tIns="0" rIns="0" bIns="0">
            <a:noAutofit/>
          </a:bodyPr>
          <a:lstStyle/>
          <a:p>
            <a:pPr indent="0" algn="r">
              <a:defRPr sz="750">
                <a:solidFill>
                  <a:srgbClr val="FFFFFF"/>
                </a:solidFill>
                <a:latin typeface="Arial"/>
              </a:defRPr>
            </a:pPr>
            <a:r>
              <a:t>20% λιπαρά</a:t>
            </a:r>
          </a:p>
        </p:txBody>
      </p:sp>
      <p:sp>
        <p:nvSpPr>
          <p:cNvPr id="21" name="Прямоугольник 20">
            <a:extLst>
              <a:ext uri="{FF2B5EF4-FFF2-40B4-BE49-F238E27FC236}">
                <a16:creationId xmlns:a16="http://schemas.microsoft.com/office/drawing/2014/main" id="{7813E300-852B-47D9-BC1D-9A24C389A6C2}"/>
              </a:ext>
            </a:extLst>
          </p:cNvPr>
          <p:cNvSpPr/>
          <p:nvPr/>
        </p:nvSpPr>
        <p:spPr>
          <a:xfrm>
            <a:off x="8534400" y="4396740"/>
            <a:ext cx="314960" cy="132080"/>
          </a:xfrm>
          <a:prstGeom prst="rect">
            <a:avLst/>
          </a:prstGeom>
          <a:solidFill>
            <a:srgbClr val="02A370"/>
          </a:solidFill>
        </p:spPr>
        <p:txBody>
          <a:bodyPr wrap="none" lIns="0" tIns="0" rIns="0" bIns="0">
            <a:noAutofit/>
          </a:bodyPr>
          <a:lstStyle/>
          <a:p>
            <a:pPr indent="0">
              <a:defRPr sz="800">
                <a:solidFill>
                  <a:srgbClr val="6CD6B0"/>
                </a:solidFill>
                <a:latin typeface="Arial"/>
              </a:defRPr>
            </a:pPr>
            <a:r>
              <a:rPr dirty="0"/>
              <a:t>ΧΑΜΗΛΟ</a:t>
            </a:r>
          </a:p>
        </p:txBody>
      </p:sp>
      <p:sp>
        <p:nvSpPr>
          <p:cNvPr id="22" name="Прямоугольник 21">
            <a:extLst>
              <a:ext uri="{FF2B5EF4-FFF2-40B4-BE49-F238E27FC236}">
                <a16:creationId xmlns:a16="http://schemas.microsoft.com/office/drawing/2014/main" id="{D9B9A0BF-7B16-4849-8643-14492B211683}"/>
              </a:ext>
            </a:extLst>
          </p:cNvPr>
          <p:cNvSpPr/>
          <p:nvPr/>
        </p:nvSpPr>
        <p:spPr>
          <a:xfrm>
            <a:off x="9486900" y="4394200"/>
            <a:ext cx="500380" cy="139700"/>
          </a:xfrm>
          <a:prstGeom prst="rect">
            <a:avLst/>
          </a:prstGeom>
          <a:solidFill>
            <a:srgbClr val="FFFFFF"/>
          </a:solidFill>
        </p:spPr>
        <p:txBody>
          <a:bodyPr wrap="none" lIns="0" tIns="0" rIns="0" bIns="0">
            <a:noAutofit/>
          </a:bodyPr>
          <a:lstStyle/>
          <a:p>
            <a:pPr indent="0" algn="ctr">
              <a:defRPr sz="800">
                <a:solidFill>
                  <a:srgbClr val="E7A906"/>
                </a:solidFill>
                <a:latin typeface="Arial"/>
              </a:defRPr>
            </a:pPr>
            <a:r>
              <a:t>ΜΕΣΑΙΟ</a:t>
            </a:r>
          </a:p>
        </p:txBody>
      </p:sp>
      <p:sp>
        <p:nvSpPr>
          <p:cNvPr id="23" name="Прямоугольник 22">
            <a:extLst>
              <a:ext uri="{FF2B5EF4-FFF2-40B4-BE49-F238E27FC236}">
                <a16:creationId xmlns:a16="http://schemas.microsoft.com/office/drawing/2014/main" id="{5B12650B-28C1-4B7F-AC57-990C87FEC7DF}"/>
              </a:ext>
            </a:extLst>
          </p:cNvPr>
          <p:cNvSpPr/>
          <p:nvPr/>
        </p:nvSpPr>
        <p:spPr>
          <a:xfrm>
            <a:off x="10584180" y="4401820"/>
            <a:ext cx="337820" cy="132080"/>
          </a:xfrm>
          <a:prstGeom prst="rect">
            <a:avLst/>
          </a:prstGeom>
          <a:solidFill>
            <a:srgbClr val="D94B3C"/>
          </a:solidFill>
        </p:spPr>
        <p:txBody>
          <a:bodyPr wrap="none" lIns="0" tIns="0" rIns="0" bIns="0">
            <a:noAutofit/>
          </a:bodyPr>
          <a:lstStyle/>
          <a:p>
            <a:pPr indent="0">
              <a:defRPr sz="800">
                <a:solidFill>
                  <a:srgbClr val="FD8B77"/>
                </a:solidFill>
                <a:latin typeface="Arial"/>
              </a:defRPr>
            </a:pPr>
            <a:r>
              <a:t>ΥΨΗΛΟ</a:t>
            </a:r>
          </a:p>
        </p:txBody>
      </p:sp>
      <p:sp>
        <p:nvSpPr>
          <p:cNvPr id="24" name="Прямоугольник 23">
            <a:extLst>
              <a:ext uri="{FF2B5EF4-FFF2-40B4-BE49-F238E27FC236}">
                <a16:creationId xmlns:a16="http://schemas.microsoft.com/office/drawing/2014/main" id="{4D4B07E2-2A65-4846-B632-5F153B55063C}"/>
              </a:ext>
            </a:extLst>
          </p:cNvPr>
          <p:cNvSpPr/>
          <p:nvPr/>
        </p:nvSpPr>
        <p:spPr>
          <a:xfrm>
            <a:off x="7564120" y="4632960"/>
            <a:ext cx="350520" cy="144780"/>
          </a:xfrm>
          <a:prstGeom prst="rect">
            <a:avLst/>
          </a:prstGeom>
          <a:solidFill>
            <a:srgbClr val="65B3E1"/>
          </a:solidFill>
        </p:spPr>
        <p:txBody>
          <a:bodyPr wrap="none" lIns="0" tIns="0" rIns="0" bIns="0">
            <a:noAutofit/>
          </a:bodyPr>
          <a:lstStyle/>
          <a:p>
            <a:pPr indent="0">
              <a:defRPr sz="1000">
                <a:solidFill>
                  <a:srgbClr val="FFFFFF"/>
                </a:solidFill>
                <a:latin typeface="Calibri"/>
              </a:defRPr>
            </a:pPr>
            <a:r>
              <a:t>ζάχαρη</a:t>
            </a:r>
          </a:p>
        </p:txBody>
      </p:sp>
      <p:sp>
        <p:nvSpPr>
          <p:cNvPr id="25" name="Прямоугольник 24">
            <a:extLst>
              <a:ext uri="{FF2B5EF4-FFF2-40B4-BE49-F238E27FC236}">
                <a16:creationId xmlns:a16="http://schemas.microsoft.com/office/drawing/2014/main" id="{C4F6BE3C-E447-4C75-A0C2-32A717C62B74}"/>
              </a:ext>
            </a:extLst>
          </p:cNvPr>
          <p:cNvSpPr/>
          <p:nvPr/>
        </p:nvSpPr>
        <p:spPr>
          <a:xfrm>
            <a:off x="8102600" y="4699000"/>
            <a:ext cx="162560" cy="99060"/>
          </a:xfrm>
          <a:prstGeom prst="rect">
            <a:avLst/>
          </a:prstGeom>
          <a:solidFill>
            <a:srgbClr val="FFFFFF"/>
          </a:solidFill>
        </p:spPr>
        <p:txBody>
          <a:bodyPr wrap="none" lIns="0" tIns="0" rIns="0" bIns="0">
            <a:noAutofit/>
          </a:bodyPr>
          <a:lstStyle/>
          <a:p>
            <a:pPr indent="0">
              <a:defRPr sz="650" b="1">
                <a:solidFill>
                  <a:srgbClr val="42446B"/>
                </a:solidFill>
                <a:latin typeface="Times New Roman"/>
              </a:defRPr>
            </a:pPr>
            <a:r>
              <a:t>0 γρ.</a:t>
            </a:r>
          </a:p>
        </p:txBody>
      </p:sp>
      <p:sp>
        <p:nvSpPr>
          <p:cNvPr id="26" name="Прямоугольник 25">
            <a:extLst>
              <a:ext uri="{FF2B5EF4-FFF2-40B4-BE49-F238E27FC236}">
                <a16:creationId xmlns:a16="http://schemas.microsoft.com/office/drawing/2014/main" id="{12CC3DDB-345C-4C12-9C8A-B9E77A66B91B}"/>
              </a:ext>
            </a:extLst>
          </p:cNvPr>
          <p:cNvSpPr/>
          <p:nvPr/>
        </p:nvSpPr>
        <p:spPr>
          <a:xfrm>
            <a:off x="9138920" y="4693920"/>
            <a:ext cx="152400" cy="99060"/>
          </a:xfrm>
          <a:prstGeom prst="rect">
            <a:avLst/>
          </a:prstGeom>
          <a:solidFill>
            <a:srgbClr val="FFFFFF"/>
          </a:solidFill>
        </p:spPr>
        <p:txBody>
          <a:bodyPr wrap="none" lIns="0" tIns="0" rIns="0" bIns="0">
            <a:noAutofit/>
          </a:bodyPr>
          <a:lstStyle/>
          <a:p>
            <a:pPr indent="0">
              <a:defRPr sz="650" b="1">
                <a:solidFill>
                  <a:srgbClr val="42446B"/>
                </a:solidFill>
                <a:latin typeface="Times New Roman"/>
              </a:defRPr>
            </a:pPr>
            <a:r>
              <a:t>5 γρ.</a:t>
            </a:r>
          </a:p>
        </p:txBody>
      </p:sp>
      <p:sp>
        <p:nvSpPr>
          <p:cNvPr id="27" name="Прямоугольник 26">
            <a:extLst>
              <a:ext uri="{FF2B5EF4-FFF2-40B4-BE49-F238E27FC236}">
                <a16:creationId xmlns:a16="http://schemas.microsoft.com/office/drawing/2014/main" id="{643CD599-14C8-40CE-A785-00705F883F13}"/>
              </a:ext>
            </a:extLst>
          </p:cNvPr>
          <p:cNvSpPr/>
          <p:nvPr/>
        </p:nvSpPr>
        <p:spPr>
          <a:xfrm>
            <a:off x="10106660" y="4699000"/>
            <a:ext cx="264160" cy="109220"/>
          </a:xfrm>
          <a:prstGeom prst="rect">
            <a:avLst/>
          </a:prstGeom>
          <a:solidFill>
            <a:srgbClr val="FFFFFF"/>
          </a:solidFill>
        </p:spPr>
        <p:txBody>
          <a:bodyPr wrap="none" lIns="0" tIns="0" rIns="0" bIns="0">
            <a:noAutofit/>
          </a:bodyPr>
          <a:lstStyle/>
          <a:p>
            <a:pPr indent="0">
              <a:defRPr sz="650" b="1">
                <a:solidFill>
                  <a:srgbClr val="42446B"/>
                </a:solidFill>
                <a:latin typeface="Times New Roman"/>
              </a:defRPr>
            </a:pPr>
            <a:r>
              <a:t>22,5 γρ.</a:t>
            </a:r>
          </a:p>
        </p:txBody>
      </p:sp>
      <p:sp>
        <p:nvSpPr>
          <p:cNvPr id="28" name="Прямоугольник 27">
            <a:extLst>
              <a:ext uri="{FF2B5EF4-FFF2-40B4-BE49-F238E27FC236}">
                <a16:creationId xmlns:a16="http://schemas.microsoft.com/office/drawing/2014/main" id="{327EB3E3-8ED3-4A20-ACE5-62C235FF8E99}"/>
              </a:ext>
            </a:extLst>
          </p:cNvPr>
          <p:cNvSpPr/>
          <p:nvPr/>
        </p:nvSpPr>
        <p:spPr>
          <a:xfrm>
            <a:off x="8526780" y="5859780"/>
            <a:ext cx="322580" cy="144780"/>
          </a:xfrm>
          <a:prstGeom prst="rect">
            <a:avLst/>
          </a:prstGeom>
          <a:solidFill>
            <a:srgbClr val="03A370"/>
          </a:solidFill>
        </p:spPr>
        <p:txBody>
          <a:bodyPr wrap="none" lIns="0" tIns="0" rIns="0" bIns="0">
            <a:noAutofit/>
          </a:bodyPr>
          <a:lstStyle/>
          <a:p>
            <a:pPr indent="0">
              <a:defRPr sz="800">
                <a:solidFill>
                  <a:srgbClr val="6CD6B0"/>
                </a:solidFill>
                <a:latin typeface="Arial"/>
              </a:defRPr>
            </a:pPr>
            <a:r>
              <a:t>ΧΑΜΗΛΟ</a:t>
            </a:r>
          </a:p>
        </p:txBody>
      </p:sp>
      <p:sp>
        <p:nvSpPr>
          <p:cNvPr id="29" name="Прямоугольник 28">
            <a:extLst>
              <a:ext uri="{FF2B5EF4-FFF2-40B4-BE49-F238E27FC236}">
                <a16:creationId xmlns:a16="http://schemas.microsoft.com/office/drawing/2014/main" id="{0AA99482-957F-4E74-994E-1184D358A68A}"/>
              </a:ext>
            </a:extLst>
          </p:cNvPr>
          <p:cNvSpPr/>
          <p:nvPr/>
        </p:nvSpPr>
        <p:spPr>
          <a:xfrm>
            <a:off x="9497060" y="5857240"/>
            <a:ext cx="490220" cy="147320"/>
          </a:xfrm>
          <a:prstGeom prst="rect">
            <a:avLst/>
          </a:prstGeom>
          <a:solidFill>
            <a:srgbClr val="FFFFFF"/>
          </a:solidFill>
        </p:spPr>
        <p:txBody>
          <a:bodyPr wrap="none" lIns="0" tIns="0" rIns="0" bIns="0">
            <a:noAutofit/>
          </a:bodyPr>
          <a:lstStyle/>
          <a:p>
            <a:pPr indent="0">
              <a:defRPr sz="800">
                <a:solidFill>
                  <a:srgbClr val="E7A906"/>
                </a:solidFill>
                <a:latin typeface="Arial"/>
              </a:defRPr>
            </a:pPr>
            <a:r>
              <a:t>ΜΕΣΑΙΟ</a:t>
            </a:r>
          </a:p>
        </p:txBody>
      </p:sp>
      <p:sp>
        <p:nvSpPr>
          <p:cNvPr id="30" name="Прямоугольник 29">
            <a:extLst>
              <a:ext uri="{FF2B5EF4-FFF2-40B4-BE49-F238E27FC236}">
                <a16:creationId xmlns:a16="http://schemas.microsoft.com/office/drawing/2014/main" id="{61B8F7D9-ADE2-4CA9-B748-F9D4719D17BF}"/>
              </a:ext>
            </a:extLst>
          </p:cNvPr>
          <p:cNvSpPr/>
          <p:nvPr/>
        </p:nvSpPr>
        <p:spPr>
          <a:xfrm>
            <a:off x="7584440" y="6090920"/>
            <a:ext cx="274320" cy="144780"/>
          </a:xfrm>
          <a:prstGeom prst="rect">
            <a:avLst/>
          </a:prstGeom>
          <a:solidFill>
            <a:srgbClr val="65B3E1"/>
          </a:solidFill>
        </p:spPr>
        <p:txBody>
          <a:bodyPr wrap="none" lIns="0" tIns="0" rIns="0" bIns="0">
            <a:noAutofit/>
          </a:bodyPr>
          <a:lstStyle/>
          <a:p>
            <a:pPr indent="0">
              <a:defRPr sz="1000">
                <a:solidFill>
                  <a:srgbClr val="FFFFFF"/>
                </a:solidFill>
                <a:latin typeface="Calibri"/>
              </a:defRPr>
            </a:pPr>
            <a:r>
              <a:t>αλάτι</a:t>
            </a:r>
          </a:p>
        </p:txBody>
      </p:sp>
      <p:sp>
        <p:nvSpPr>
          <p:cNvPr id="31" name="Прямоугольник 30">
            <a:extLst>
              <a:ext uri="{FF2B5EF4-FFF2-40B4-BE49-F238E27FC236}">
                <a16:creationId xmlns:a16="http://schemas.microsoft.com/office/drawing/2014/main" id="{8A521974-B208-4910-BB05-62C9FDC9B41A}"/>
              </a:ext>
            </a:extLst>
          </p:cNvPr>
          <p:cNvSpPr/>
          <p:nvPr/>
        </p:nvSpPr>
        <p:spPr>
          <a:xfrm>
            <a:off x="8112760" y="6144260"/>
            <a:ext cx="165100" cy="121920"/>
          </a:xfrm>
          <a:prstGeom prst="rect">
            <a:avLst/>
          </a:prstGeom>
          <a:solidFill>
            <a:srgbClr val="FFFFFF"/>
          </a:solidFill>
        </p:spPr>
        <p:txBody>
          <a:bodyPr wrap="none" lIns="0" tIns="0" rIns="0" bIns="0">
            <a:noAutofit/>
          </a:bodyPr>
          <a:lstStyle/>
          <a:p>
            <a:pPr indent="0">
              <a:defRPr sz="650" b="1">
                <a:solidFill>
                  <a:srgbClr val="42446B"/>
                </a:solidFill>
                <a:latin typeface="Times New Roman"/>
              </a:defRPr>
            </a:pPr>
            <a:r>
              <a:t>0 γρ.</a:t>
            </a:r>
          </a:p>
        </p:txBody>
      </p:sp>
      <p:sp>
        <p:nvSpPr>
          <p:cNvPr id="32" name="Прямоугольник 31">
            <a:extLst>
              <a:ext uri="{FF2B5EF4-FFF2-40B4-BE49-F238E27FC236}">
                <a16:creationId xmlns:a16="http://schemas.microsoft.com/office/drawing/2014/main" id="{318DA971-4EA3-4452-A206-57307B94F57F}"/>
              </a:ext>
            </a:extLst>
          </p:cNvPr>
          <p:cNvSpPr/>
          <p:nvPr/>
        </p:nvSpPr>
        <p:spPr>
          <a:xfrm>
            <a:off x="9088120" y="6156960"/>
            <a:ext cx="238760" cy="114300"/>
          </a:xfrm>
          <a:prstGeom prst="rect">
            <a:avLst/>
          </a:prstGeom>
          <a:solidFill>
            <a:srgbClr val="FFFFFF"/>
          </a:solidFill>
        </p:spPr>
        <p:txBody>
          <a:bodyPr wrap="none" lIns="0" tIns="0" rIns="0" bIns="0">
            <a:noAutofit/>
          </a:bodyPr>
          <a:lstStyle/>
          <a:p>
            <a:pPr indent="0">
              <a:defRPr sz="650" b="1">
                <a:solidFill>
                  <a:srgbClr val="42446B"/>
                </a:solidFill>
                <a:latin typeface="Times New Roman"/>
              </a:defRPr>
            </a:pPr>
            <a:r>
              <a:t>0,3 γρ.</a:t>
            </a:r>
          </a:p>
        </p:txBody>
      </p:sp>
      <p:sp>
        <p:nvSpPr>
          <p:cNvPr id="33" name="Прямоугольник 32">
            <a:extLst>
              <a:ext uri="{FF2B5EF4-FFF2-40B4-BE49-F238E27FC236}">
                <a16:creationId xmlns:a16="http://schemas.microsoft.com/office/drawing/2014/main" id="{2A01ED4D-E52F-4FD2-8496-44FEDA191297}"/>
              </a:ext>
            </a:extLst>
          </p:cNvPr>
          <p:cNvSpPr/>
          <p:nvPr/>
        </p:nvSpPr>
        <p:spPr>
          <a:xfrm>
            <a:off x="10137140" y="6164580"/>
            <a:ext cx="218440" cy="109220"/>
          </a:xfrm>
          <a:prstGeom prst="rect">
            <a:avLst/>
          </a:prstGeom>
          <a:solidFill>
            <a:srgbClr val="FFFFFF"/>
          </a:solidFill>
        </p:spPr>
        <p:txBody>
          <a:bodyPr wrap="none" lIns="0" tIns="0" rIns="0" bIns="0">
            <a:noAutofit/>
          </a:bodyPr>
          <a:lstStyle/>
          <a:p>
            <a:pPr indent="0" algn="r">
              <a:defRPr sz="650" b="1">
                <a:solidFill>
                  <a:srgbClr val="42446B"/>
                </a:solidFill>
                <a:latin typeface="Times New Roman"/>
              </a:defRPr>
            </a:pPr>
            <a:r>
              <a:t>1,5 γρ.</a:t>
            </a:r>
          </a:p>
        </p:txBody>
      </p:sp>
      <p:sp>
        <p:nvSpPr>
          <p:cNvPr id="34" name="TextBox 33">
            <a:extLst>
              <a:ext uri="{FF2B5EF4-FFF2-40B4-BE49-F238E27FC236}">
                <a16:creationId xmlns:a16="http://schemas.microsoft.com/office/drawing/2014/main" id="{16619566-D6C4-4847-A05F-B91FFD2CAA07}"/>
              </a:ext>
            </a:extLst>
          </p:cNvPr>
          <p:cNvSpPr txBox="1"/>
          <p:nvPr/>
        </p:nvSpPr>
        <p:spPr>
          <a:xfrm>
            <a:off x="8696267" y="463435"/>
            <a:ext cx="1581265" cy="230832"/>
          </a:xfrm>
          <a:prstGeom prst="rect">
            <a:avLst/>
          </a:prstGeom>
          <a:solidFill>
            <a:schemeClr val="bg1"/>
          </a:solidFill>
        </p:spPr>
        <p:txBody>
          <a:bodyPr wrap="square">
            <a:spAutoFit/>
          </a:bodyPr>
          <a:lstStyle/>
          <a:p>
            <a:pPr>
              <a:defRPr sz="900"/>
            </a:pPr>
            <a:r>
              <a:t>(τιμές ανά 100 γρ. τροφίμου)</a:t>
            </a:r>
            <a:endParaRPr lang="ru-RU" sz="9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g11c886267b6_0_9"/>
          <p:cNvSpPr txBox="1">
            <a:spLocks noGrp="1"/>
          </p:cNvSpPr>
          <p:nvPr>
            <p:ph type="body" idx="1"/>
          </p:nvPr>
        </p:nvSpPr>
        <p:spPr>
          <a:xfrm>
            <a:off x="213968" y="152769"/>
            <a:ext cx="8640000" cy="4320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3000"/>
              <a:buNone/>
              <a:defRPr sz="3600" b="1"/>
            </a:pPr>
            <a:r>
              <a:t>Τι αναγράφεται στη συσκευασία;</a:t>
            </a:r>
            <a:endParaRPr sz="3600" b="1"/>
          </a:p>
        </p:txBody>
      </p:sp>
      <p:sp>
        <p:nvSpPr>
          <p:cNvPr id="338" name="Google Shape;338;g11c886267b6_0_9"/>
          <p:cNvSpPr txBox="1"/>
          <p:nvPr/>
        </p:nvSpPr>
        <p:spPr>
          <a:xfrm>
            <a:off x="326975" y="927450"/>
            <a:ext cx="7165800" cy="3722912"/>
          </a:xfrm>
          <a:prstGeom prst="rect">
            <a:avLst/>
          </a:prstGeom>
          <a:noFill/>
          <a:ln>
            <a:noFill/>
          </a:ln>
        </p:spPr>
        <p:txBody>
          <a:bodyPr spcFirstLastPara="1" wrap="square" lIns="91425" tIns="91425" rIns="91425" bIns="91425" anchor="t" anchorCtr="0">
            <a:spAutoFit/>
          </a:bodyPr>
          <a:lstStyle/>
          <a:p>
            <a:pPr marL="457200" marR="0" lvl="0" indent="-355600" algn="l" rtl="0">
              <a:lnSpc>
                <a:spcPct val="150000"/>
              </a:lnSpc>
              <a:spcBef>
                <a:spcPts val="0"/>
              </a:spcBef>
              <a:spcAft>
                <a:spcPts val="0"/>
              </a:spcAft>
              <a:buClr>
                <a:srgbClr val="000000"/>
              </a:buClr>
              <a:buSzPts val="2000"/>
              <a:buFont typeface="Calibri"/>
              <a:buChar char="●"/>
              <a:defRPr sz="2000">
                <a:solidFill>
                  <a:srgbClr val="202124"/>
                </a:solidFill>
                <a:highlight>
                  <a:schemeClr val="lt1"/>
                </a:highlight>
                <a:latin typeface="Calibri"/>
                <a:ea typeface="Calibri"/>
                <a:cs typeface="Calibri"/>
                <a:sym typeface="Calibri"/>
              </a:defRPr>
            </a:pPr>
            <a:r>
              <a:rPr sz="1600" dirty="0" err="1"/>
              <a:t>Στοιχεί</a:t>
            </a:r>
            <a:r>
              <a:rPr sz="1600" dirty="0"/>
              <a:t>α του παρασκευαστή, της εταιρείας προώθησης και της εταιρείας που συσκευάζει το προϊόν, καθώς και στοιχεία του εισαγωγέα και της χώρας παραγωγής, στην περίπτωση εισαγόμενων προϊόντων</a:t>
            </a:r>
            <a:endParaRPr sz="1600" b="0" i="0" u="none" strike="noStrike" cap="none" dirty="0">
              <a:solidFill>
                <a:srgbClr val="202124"/>
              </a:solidFill>
              <a:highlight>
                <a:schemeClr val="lt1"/>
              </a:highlight>
              <a:latin typeface="Calibri"/>
              <a:ea typeface="Calibri"/>
              <a:cs typeface="Calibri"/>
              <a:sym typeface="Calibri"/>
            </a:endParaRPr>
          </a:p>
          <a:p>
            <a:pPr marL="457200" marR="0" lvl="0" indent="-355600" algn="l" rtl="0">
              <a:lnSpc>
                <a:spcPct val="150000"/>
              </a:lnSpc>
              <a:spcBef>
                <a:spcPts val="0"/>
              </a:spcBef>
              <a:spcAft>
                <a:spcPts val="0"/>
              </a:spcAft>
              <a:buClr>
                <a:srgbClr val="000000"/>
              </a:buClr>
              <a:buSzPts val="2000"/>
              <a:buFont typeface="Calibri"/>
              <a:buChar char="●"/>
              <a:defRPr sz="2000">
                <a:solidFill>
                  <a:srgbClr val="202124"/>
                </a:solidFill>
                <a:highlight>
                  <a:schemeClr val="lt1"/>
                </a:highlight>
                <a:latin typeface="Calibri"/>
                <a:ea typeface="Calibri"/>
                <a:cs typeface="Calibri"/>
                <a:sym typeface="Calibri"/>
              </a:defRPr>
            </a:pPr>
            <a:r>
              <a:rPr sz="1600" dirty="0" err="1"/>
              <a:t>Βάρος</a:t>
            </a:r>
            <a:r>
              <a:rPr sz="1600" dirty="0"/>
              <a:t> ή </a:t>
            </a:r>
            <a:r>
              <a:rPr sz="1600" dirty="0" err="1"/>
              <a:t>όγκος</a:t>
            </a:r>
            <a:endParaRPr sz="1600" b="0" i="0" u="none" strike="noStrike" cap="none" dirty="0">
              <a:solidFill>
                <a:srgbClr val="202124"/>
              </a:solidFill>
              <a:highlight>
                <a:schemeClr val="lt1"/>
              </a:highlight>
              <a:latin typeface="Calibri"/>
              <a:ea typeface="Calibri"/>
              <a:cs typeface="Calibri"/>
              <a:sym typeface="Calibri"/>
            </a:endParaRPr>
          </a:p>
          <a:p>
            <a:pPr marL="457200" marR="0" lvl="0" indent="-355600" algn="l" rtl="0">
              <a:lnSpc>
                <a:spcPct val="150000"/>
              </a:lnSpc>
              <a:spcBef>
                <a:spcPts val="0"/>
              </a:spcBef>
              <a:spcAft>
                <a:spcPts val="0"/>
              </a:spcAft>
              <a:buClr>
                <a:srgbClr val="000000"/>
              </a:buClr>
              <a:buSzPts val="2000"/>
              <a:buFont typeface="Calibri"/>
              <a:buChar char="●"/>
              <a:defRPr sz="2000">
                <a:solidFill>
                  <a:srgbClr val="202124"/>
                </a:solidFill>
                <a:highlight>
                  <a:schemeClr val="lt1"/>
                </a:highlight>
                <a:latin typeface="Calibri"/>
                <a:ea typeface="Calibri"/>
                <a:cs typeface="Calibri"/>
                <a:sym typeface="Calibri"/>
              </a:defRPr>
            </a:pPr>
            <a:r>
              <a:rPr sz="1600" dirty="0" err="1"/>
              <a:t>Λίστ</a:t>
            </a:r>
            <a:r>
              <a:rPr sz="1600" dirty="0"/>
              <a:t>α συστατικών </a:t>
            </a:r>
            <a:endParaRPr sz="1600" b="0" i="0" u="none" strike="noStrike" cap="none" dirty="0">
              <a:solidFill>
                <a:srgbClr val="202124"/>
              </a:solidFill>
              <a:highlight>
                <a:schemeClr val="lt1"/>
              </a:highlight>
              <a:latin typeface="Calibri"/>
              <a:ea typeface="Calibri"/>
              <a:cs typeface="Calibri"/>
              <a:sym typeface="Calibri"/>
            </a:endParaRPr>
          </a:p>
          <a:p>
            <a:pPr marL="457200" marR="0" lvl="0" indent="-355600" algn="l" rtl="0">
              <a:lnSpc>
                <a:spcPct val="150000"/>
              </a:lnSpc>
              <a:spcBef>
                <a:spcPts val="0"/>
              </a:spcBef>
              <a:spcAft>
                <a:spcPts val="0"/>
              </a:spcAft>
              <a:buClr>
                <a:srgbClr val="000000"/>
              </a:buClr>
              <a:buSzPts val="2000"/>
              <a:buFont typeface="Calibri"/>
              <a:buChar char="●"/>
              <a:defRPr sz="2000">
                <a:solidFill>
                  <a:srgbClr val="202124"/>
                </a:solidFill>
                <a:highlight>
                  <a:schemeClr val="lt1"/>
                </a:highlight>
                <a:latin typeface="Calibri"/>
                <a:ea typeface="Calibri"/>
                <a:cs typeface="Calibri"/>
                <a:sym typeface="Calibri"/>
              </a:defRPr>
            </a:pPr>
            <a:r>
              <a:rPr sz="1600" dirty="0" err="1"/>
              <a:t>Δι</a:t>
            </a:r>
            <a:r>
              <a:rPr sz="1600" dirty="0"/>
              <a:t>ατροφική δήλωση </a:t>
            </a:r>
            <a:endParaRPr sz="1600" b="0" i="0" u="none" strike="noStrike" cap="none" dirty="0">
              <a:solidFill>
                <a:srgbClr val="202124"/>
              </a:solidFill>
              <a:highlight>
                <a:schemeClr val="lt1"/>
              </a:highlight>
              <a:latin typeface="Calibri"/>
              <a:ea typeface="Calibri"/>
              <a:cs typeface="Calibri"/>
              <a:sym typeface="Calibri"/>
            </a:endParaRPr>
          </a:p>
          <a:p>
            <a:pPr marL="457200" marR="0" lvl="0" indent="-355600" algn="l" rtl="0">
              <a:lnSpc>
                <a:spcPct val="150000"/>
              </a:lnSpc>
              <a:spcBef>
                <a:spcPts val="0"/>
              </a:spcBef>
              <a:spcAft>
                <a:spcPts val="0"/>
              </a:spcAft>
              <a:buClr>
                <a:srgbClr val="000000"/>
              </a:buClr>
              <a:buSzPts val="2000"/>
              <a:buFont typeface="Calibri"/>
              <a:buChar char="●"/>
              <a:defRPr sz="2000">
                <a:solidFill>
                  <a:srgbClr val="202124"/>
                </a:solidFill>
                <a:highlight>
                  <a:schemeClr val="lt1"/>
                </a:highlight>
                <a:latin typeface="Calibri"/>
                <a:ea typeface="Calibri"/>
                <a:cs typeface="Calibri"/>
                <a:sym typeface="Calibri"/>
              </a:defRPr>
            </a:pPr>
            <a:r>
              <a:rPr sz="1600" dirty="0" err="1"/>
              <a:t>Ημερομηνίες</a:t>
            </a:r>
            <a:r>
              <a:rPr sz="1600" dirty="0"/>
              <a:t> παρα</a:t>
            </a:r>
            <a:r>
              <a:rPr sz="1600" dirty="0" err="1"/>
              <a:t>γωγής</a:t>
            </a:r>
            <a:r>
              <a:rPr sz="1600" dirty="0"/>
              <a:t> και </a:t>
            </a:r>
            <a:r>
              <a:rPr sz="1600" dirty="0" err="1"/>
              <a:t>λήξης</a:t>
            </a:r>
            <a:endParaRPr sz="1600" b="0" i="0" u="none" strike="noStrike" cap="none" dirty="0">
              <a:solidFill>
                <a:srgbClr val="202124"/>
              </a:solidFill>
              <a:highlight>
                <a:schemeClr val="lt1"/>
              </a:highlight>
              <a:latin typeface="Calibri"/>
              <a:ea typeface="Calibri"/>
              <a:cs typeface="Calibri"/>
              <a:sym typeface="Calibri"/>
            </a:endParaRPr>
          </a:p>
          <a:p>
            <a:pPr marL="457200" marR="38100" lvl="0" indent="-355600" algn="l" rtl="0">
              <a:lnSpc>
                <a:spcPct val="128571"/>
              </a:lnSpc>
              <a:spcBef>
                <a:spcPts val="0"/>
              </a:spcBef>
              <a:spcAft>
                <a:spcPts val="0"/>
              </a:spcAft>
              <a:buClr>
                <a:srgbClr val="000000"/>
              </a:buClr>
              <a:buSzPts val="2000"/>
              <a:buFont typeface="Calibri"/>
              <a:buChar char="●"/>
              <a:defRPr sz="2000">
                <a:solidFill>
                  <a:srgbClr val="202124"/>
                </a:solidFill>
                <a:highlight>
                  <a:schemeClr val="lt1"/>
                </a:highlight>
                <a:latin typeface="Calibri"/>
                <a:ea typeface="Calibri"/>
                <a:cs typeface="Calibri"/>
                <a:sym typeface="Calibri"/>
              </a:defRPr>
            </a:pPr>
            <a:r>
              <a:rPr sz="1600" dirty="0"/>
              <a:t>Κα</a:t>
            </a:r>
            <a:r>
              <a:rPr sz="1600" dirty="0" err="1"/>
              <a:t>νονιστικά</a:t>
            </a:r>
            <a:r>
              <a:rPr sz="1600" dirty="0"/>
              <a:t> π</a:t>
            </a:r>
            <a:r>
              <a:rPr sz="1600" dirty="0" err="1"/>
              <a:t>ρότυ</a:t>
            </a:r>
            <a:r>
              <a:rPr sz="1600" dirty="0"/>
              <a:t>πα όπως «χωρίς»/«μειωμένη...» για ορισμένα θρεπτικά συστατικά και προϋποθέσεις για την επισήμανση ενός τρόφιμου με τις επισημάνσεις «φυσικό» και «φρέσκο».</a:t>
            </a:r>
            <a:endParaRPr sz="1600" b="0" i="0" u="none" strike="noStrike" cap="none" dirty="0">
              <a:solidFill>
                <a:srgbClr val="000000"/>
              </a:solidFill>
              <a:latin typeface="Calibri"/>
              <a:ea typeface="Calibri"/>
              <a:cs typeface="Calibri"/>
              <a:sym typeface="Calibri"/>
            </a:endParaRPr>
          </a:p>
        </p:txBody>
      </p:sp>
      <p:sp>
        <p:nvSpPr>
          <p:cNvPr id="339" name="Google Shape;339;g11c886267b6_0_9"/>
          <p:cNvSpPr/>
          <p:nvPr/>
        </p:nvSpPr>
        <p:spPr>
          <a:xfrm>
            <a:off x="326975" y="4573200"/>
            <a:ext cx="6873900" cy="549900"/>
          </a:xfrm>
          <a:prstGeom prst="rect">
            <a:avLst/>
          </a:prstGeom>
          <a:no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g11c886267b6_0_9"/>
          <p:cNvSpPr txBox="1"/>
          <p:nvPr/>
        </p:nvSpPr>
        <p:spPr>
          <a:xfrm>
            <a:off x="8423325" y="6469025"/>
            <a:ext cx="2955300" cy="369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defRPr sz="1200">
                <a:latin typeface="Calibri"/>
                <a:ea typeface="Calibri"/>
                <a:cs typeface="Calibri"/>
                <a:sym typeface="Calibri"/>
              </a:defRPr>
            </a:pPr>
            <a:r>
              <a:rPr>
                <a:solidFill>
                  <a:srgbClr val="000000"/>
                </a:solidFill>
              </a:rPr>
              <a:t>Πηγή: </a:t>
            </a:r>
            <a:r>
              <a:rPr u="sng">
                <a:solidFill>
                  <a:srgbClr val="0000FF"/>
                </a:solidFill>
                <a:hlinkClick r:id="rId3">
                  <a:extLst>
                    <a:ext uri="{A12FA001-AC4F-418D-AE19-62706E023703}">
                      <ahyp:hlinkClr xmlns:ahyp="http://schemas.microsoft.com/office/drawing/2018/hyperlinkcolor" val="tx"/>
                    </a:ext>
                  </a:extLst>
                </a:hlinkClick>
              </a:rPr>
              <a:t>https://annualfoodagenda.com/</a:t>
            </a:r>
            <a:r>
              <a:rPr>
                <a:solidFill>
                  <a:srgbClr val="000000"/>
                </a:solidFill>
              </a:rPr>
              <a:t> </a:t>
            </a:r>
            <a:endParaRPr sz="1400" b="0" i="0" u="none" strike="noStrike" cap="none">
              <a:solidFill>
                <a:srgbClr val="000000"/>
              </a:solidFill>
              <a:latin typeface="Arial"/>
              <a:ea typeface="Arial"/>
              <a:cs typeface="Arial"/>
              <a:sym typeface="Arial"/>
            </a:endParaRPr>
          </a:p>
        </p:txBody>
      </p:sp>
      <p:sp>
        <p:nvSpPr>
          <p:cNvPr id="9" name="Google Shape;175;g1197edcba48_0_0">
            <a:extLst>
              <a:ext uri="{FF2B5EF4-FFF2-40B4-BE49-F238E27FC236}">
                <a16:creationId xmlns:a16="http://schemas.microsoft.com/office/drawing/2014/main" id="{44D2E73B-02D3-4489-8FC2-92375FE3CA2C}"/>
              </a:ext>
            </a:extLst>
          </p:cNvPr>
          <p:cNvSpPr txBox="1"/>
          <p:nvPr/>
        </p:nvSpPr>
        <p:spPr>
          <a:xfrm>
            <a:off x="8423325" y="6469025"/>
            <a:ext cx="2955300" cy="369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defRPr sz="1200">
                <a:latin typeface="Calibri"/>
                <a:ea typeface="Calibri"/>
                <a:cs typeface="Calibri"/>
                <a:sym typeface="Calibri"/>
              </a:defRPr>
            </a:pPr>
            <a:r>
              <a:rPr>
                <a:solidFill>
                  <a:srgbClr val="000000"/>
                </a:solidFill>
              </a:rPr>
              <a:t>Πηγή: </a:t>
            </a:r>
            <a:r>
              <a:rPr u="sng">
                <a:solidFill>
                  <a:srgbClr val="0000FF"/>
                </a:solidFill>
                <a:hlinkClick r:id="rId3">
                  <a:extLst>
                    <a:ext uri="{A12FA001-AC4F-418D-AE19-62706E023703}">
                      <ahyp:hlinkClr xmlns:ahyp="http://schemas.microsoft.com/office/drawing/2018/hyperlinkcolor" val="tx"/>
                    </a:ext>
                  </a:extLst>
                </a:hlinkClick>
              </a:rPr>
              <a:t>https://annualfoodagenda.com/</a:t>
            </a:r>
            <a:r>
              <a:rPr>
                <a:solidFill>
                  <a:srgbClr val="000000"/>
                </a:solidFill>
              </a:rPr>
              <a:t> </a:t>
            </a:r>
            <a:endParaRPr sz="1400" b="0" i="0" u="none" strike="noStrike" cap="none" dirty="0">
              <a:solidFill>
                <a:srgbClr val="000000"/>
              </a:solidFill>
              <a:latin typeface="Arial"/>
              <a:ea typeface="Arial"/>
              <a:cs typeface="Arial"/>
              <a:sym typeface="Arial"/>
            </a:endParaRPr>
          </a:p>
        </p:txBody>
      </p:sp>
      <p:pic>
        <p:nvPicPr>
          <p:cNvPr id="10" name="Рисунок 9">
            <a:extLst>
              <a:ext uri="{FF2B5EF4-FFF2-40B4-BE49-F238E27FC236}">
                <a16:creationId xmlns:a16="http://schemas.microsoft.com/office/drawing/2014/main" id="{9DDA4428-A14D-4C22-9FCA-C75CF0EBC2C5}"/>
              </a:ext>
            </a:extLst>
          </p:cNvPr>
          <p:cNvPicPr>
            <a:picLocks noChangeAspect="1"/>
          </p:cNvPicPr>
          <p:nvPr/>
        </p:nvPicPr>
        <p:blipFill>
          <a:blip r:embed="rId4"/>
          <a:stretch>
            <a:fillRect/>
          </a:stretch>
        </p:blipFill>
        <p:spPr>
          <a:xfrm>
            <a:off x="7634605" y="266700"/>
            <a:ext cx="4438650" cy="6324600"/>
          </a:xfrm>
          <a:prstGeom prst="rect">
            <a:avLst/>
          </a:prstGeom>
        </p:spPr>
      </p:pic>
      <p:sp>
        <p:nvSpPr>
          <p:cNvPr id="11" name="Прямоугольник 10">
            <a:extLst>
              <a:ext uri="{FF2B5EF4-FFF2-40B4-BE49-F238E27FC236}">
                <a16:creationId xmlns:a16="http://schemas.microsoft.com/office/drawing/2014/main" id="{651C34C4-269B-4F07-B58F-6506B0881B3C}"/>
              </a:ext>
            </a:extLst>
          </p:cNvPr>
          <p:cNvSpPr/>
          <p:nvPr/>
        </p:nvSpPr>
        <p:spPr>
          <a:xfrm>
            <a:off x="8001000" y="1263824"/>
            <a:ext cx="525780" cy="266700"/>
          </a:xfrm>
          <a:prstGeom prst="rect">
            <a:avLst/>
          </a:prstGeom>
          <a:noFill/>
        </p:spPr>
        <p:txBody>
          <a:bodyPr wrap="none" lIns="0" tIns="0" rIns="0" bIns="0">
            <a:noAutofit/>
          </a:bodyPr>
          <a:lstStyle/>
          <a:p>
            <a:pPr indent="0" algn="ctr">
              <a:lnSpc>
                <a:spcPct val="85000"/>
              </a:lnSpc>
              <a:defRPr sz="750">
                <a:latin typeface="Times New Roman"/>
              </a:defRPr>
            </a:pPr>
            <a:r>
              <a:t>Ονομασία προϊόντος</a:t>
            </a:r>
          </a:p>
        </p:txBody>
      </p:sp>
      <p:sp>
        <p:nvSpPr>
          <p:cNvPr id="12" name="Прямоугольник 11">
            <a:extLst>
              <a:ext uri="{FF2B5EF4-FFF2-40B4-BE49-F238E27FC236}">
                <a16:creationId xmlns:a16="http://schemas.microsoft.com/office/drawing/2014/main" id="{6F3C4B6C-8943-4660-9C22-5F53FB864B3D}"/>
              </a:ext>
            </a:extLst>
          </p:cNvPr>
          <p:cNvSpPr/>
          <p:nvPr/>
        </p:nvSpPr>
        <p:spPr>
          <a:xfrm>
            <a:off x="9527540" y="1681480"/>
            <a:ext cx="652780" cy="187960"/>
          </a:xfrm>
          <a:prstGeom prst="rect">
            <a:avLst/>
          </a:prstGeom>
          <a:noFill/>
        </p:spPr>
        <p:txBody>
          <a:bodyPr wrap="none" lIns="0" tIns="0" rIns="0" bIns="0">
            <a:noAutofit/>
          </a:bodyPr>
          <a:lstStyle/>
          <a:p>
            <a:pPr indent="0">
              <a:defRPr sz="950" b="1">
                <a:latin typeface="Calibri"/>
              </a:defRPr>
            </a:pPr>
            <a:r>
              <a:t>Ημερομηνία λήξης</a:t>
            </a:r>
          </a:p>
        </p:txBody>
      </p:sp>
      <p:sp>
        <p:nvSpPr>
          <p:cNvPr id="13" name="Прямоугольник 12">
            <a:extLst>
              <a:ext uri="{FF2B5EF4-FFF2-40B4-BE49-F238E27FC236}">
                <a16:creationId xmlns:a16="http://schemas.microsoft.com/office/drawing/2014/main" id="{2B20FF1F-CE14-45A0-9E8C-996274627773}"/>
              </a:ext>
            </a:extLst>
          </p:cNvPr>
          <p:cNvSpPr/>
          <p:nvPr/>
        </p:nvSpPr>
        <p:spPr>
          <a:xfrm>
            <a:off x="8178800" y="2590800"/>
            <a:ext cx="868680" cy="182880"/>
          </a:xfrm>
          <a:prstGeom prst="rect">
            <a:avLst/>
          </a:prstGeom>
          <a:noFill/>
        </p:spPr>
        <p:txBody>
          <a:bodyPr wrap="none" lIns="0" tIns="0" rIns="0" bIns="0">
            <a:noAutofit/>
          </a:bodyPr>
          <a:lstStyle/>
          <a:p>
            <a:pPr indent="0">
              <a:defRPr sz="950" b="1">
                <a:latin typeface="Calibri"/>
              </a:defRPr>
            </a:pPr>
            <a:r>
              <a:t>Κατάλογος αλλεργιογόνων</a:t>
            </a:r>
          </a:p>
        </p:txBody>
      </p:sp>
      <p:sp>
        <p:nvSpPr>
          <p:cNvPr id="14" name="Прямоугольник 13">
            <a:extLst>
              <a:ext uri="{FF2B5EF4-FFF2-40B4-BE49-F238E27FC236}">
                <a16:creationId xmlns:a16="http://schemas.microsoft.com/office/drawing/2014/main" id="{8E02BC3F-93AA-45D9-B69D-0512AAF27532}"/>
              </a:ext>
            </a:extLst>
          </p:cNvPr>
          <p:cNvSpPr/>
          <p:nvPr/>
        </p:nvSpPr>
        <p:spPr>
          <a:xfrm>
            <a:off x="10563860" y="2712720"/>
            <a:ext cx="1336040" cy="195580"/>
          </a:xfrm>
          <a:prstGeom prst="rect">
            <a:avLst/>
          </a:prstGeom>
          <a:noFill/>
        </p:spPr>
        <p:txBody>
          <a:bodyPr wrap="none" lIns="0" tIns="0" rIns="0" bIns="0">
            <a:noAutofit/>
          </a:bodyPr>
          <a:lstStyle/>
          <a:p>
            <a:pPr indent="0">
              <a:defRPr sz="950" b="1">
                <a:latin typeface="Calibri"/>
              </a:defRPr>
            </a:pPr>
            <a:r>
              <a:t>Χώρα ή τόπος προέλευσης</a:t>
            </a:r>
          </a:p>
        </p:txBody>
      </p:sp>
      <p:sp>
        <p:nvSpPr>
          <p:cNvPr id="15" name="Прямоугольник 14">
            <a:extLst>
              <a:ext uri="{FF2B5EF4-FFF2-40B4-BE49-F238E27FC236}">
                <a16:creationId xmlns:a16="http://schemas.microsoft.com/office/drawing/2014/main" id="{17A20E55-9751-46B5-A51D-1303633C200B}"/>
              </a:ext>
            </a:extLst>
          </p:cNvPr>
          <p:cNvSpPr/>
          <p:nvPr/>
        </p:nvSpPr>
        <p:spPr>
          <a:xfrm>
            <a:off x="9321800" y="3083560"/>
            <a:ext cx="1216660" cy="309880"/>
          </a:xfrm>
          <a:prstGeom prst="rect">
            <a:avLst/>
          </a:prstGeom>
          <a:noFill/>
        </p:spPr>
        <p:txBody>
          <a:bodyPr lIns="0" tIns="0" rIns="0" bIns="0">
            <a:noAutofit/>
          </a:bodyPr>
          <a:lstStyle/>
          <a:p>
            <a:pPr indent="0" algn="ctr">
              <a:defRPr sz="950" b="1">
                <a:latin typeface="Calibri"/>
              </a:defRPr>
            </a:pPr>
            <a:r>
              <a:t>Μέθοδος παρασκευής για κατανάλωση</a:t>
            </a:r>
          </a:p>
        </p:txBody>
      </p:sp>
      <p:sp>
        <p:nvSpPr>
          <p:cNvPr id="16" name="Прямоугольник 15">
            <a:extLst>
              <a:ext uri="{FF2B5EF4-FFF2-40B4-BE49-F238E27FC236}">
                <a16:creationId xmlns:a16="http://schemas.microsoft.com/office/drawing/2014/main" id="{4EFB1CCA-8861-4F60-A068-58493823CFE4}"/>
              </a:ext>
            </a:extLst>
          </p:cNvPr>
          <p:cNvSpPr/>
          <p:nvPr/>
        </p:nvSpPr>
        <p:spPr>
          <a:xfrm>
            <a:off x="7772400" y="3779520"/>
            <a:ext cx="1026160" cy="203200"/>
          </a:xfrm>
          <a:prstGeom prst="rect">
            <a:avLst/>
          </a:prstGeom>
          <a:noFill/>
        </p:spPr>
        <p:txBody>
          <a:bodyPr wrap="none" lIns="0" tIns="0" rIns="0" bIns="0">
            <a:noAutofit/>
          </a:bodyPr>
          <a:lstStyle/>
          <a:p>
            <a:pPr indent="0">
              <a:defRPr sz="950" b="1">
                <a:latin typeface="Calibri"/>
              </a:defRPr>
            </a:pPr>
            <a:r>
              <a:t>Συνθήκες αποθήκευσης</a:t>
            </a:r>
          </a:p>
        </p:txBody>
      </p:sp>
      <p:sp>
        <p:nvSpPr>
          <p:cNvPr id="17" name="Прямоугольник 16">
            <a:extLst>
              <a:ext uri="{FF2B5EF4-FFF2-40B4-BE49-F238E27FC236}">
                <a16:creationId xmlns:a16="http://schemas.microsoft.com/office/drawing/2014/main" id="{4A183D7B-B31D-4ABD-82F5-1BBBC8C25A4C}"/>
              </a:ext>
            </a:extLst>
          </p:cNvPr>
          <p:cNvSpPr/>
          <p:nvPr/>
        </p:nvSpPr>
        <p:spPr>
          <a:xfrm>
            <a:off x="9268460" y="4297680"/>
            <a:ext cx="977900" cy="177800"/>
          </a:xfrm>
          <a:prstGeom prst="rect">
            <a:avLst/>
          </a:prstGeom>
          <a:noFill/>
        </p:spPr>
        <p:txBody>
          <a:bodyPr wrap="none" lIns="0" tIns="0" rIns="0" bIns="0">
            <a:noAutofit/>
          </a:bodyPr>
          <a:lstStyle/>
          <a:p>
            <a:pPr indent="0">
              <a:defRPr sz="950" b="1">
                <a:latin typeface="Calibri"/>
              </a:defRPr>
            </a:pPr>
            <a:r>
              <a:t>Πληροφορίες για ΓΤΟ</a:t>
            </a:r>
          </a:p>
        </p:txBody>
      </p:sp>
      <p:sp>
        <p:nvSpPr>
          <p:cNvPr id="18" name="Прямоугольник 17">
            <a:extLst>
              <a:ext uri="{FF2B5EF4-FFF2-40B4-BE49-F238E27FC236}">
                <a16:creationId xmlns:a16="http://schemas.microsoft.com/office/drawing/2014/main" id="{822BE13C-B50D-4016-863B-E83C782DA897}"/>
              </a:ext>
            </a:extLst>
          </p:cNvPr>
          <p:cNvSpPr/>
          <p:nvPr/>
        </p:nvSpPr>
        <p:spPr>
          <a:xfrm>
            <a:off x="10355580" y="3792220"/>
            <a:ext cx="1676400" cy="261620"/>
          </a:xfrm>
          <a:prstGeom prst="rect">
            <a:avLst/>
          </a:prstGeom>
          <a:noFill/>
        </p:spPr>
        <p:txBody>
          <a:bodyPr lIns="0" tIns="0" rIns="0" bIns="0">
            <a:noAutofit/>
          </a:bodyPr>
          <a:lstStyle/>
          <a:p>
            <a:pPr indent="0" algn="ctr">
              <a:lnSpc>
                <a:spcPct val="105000"/>
              </a:lnSpc>
              <a:defRPr sz="800" b="1">
                <a:latin typeface="Calibri"/>
              </a:defRPr>
            </a:pPr>
            <a:r>
              <a:t>ΠΟΣΟΤΗΤΑ ΠΡΟΪΟΝΤΟΣ Βάρος, όγκος ή αριθμός τεμαχίων</a:t>
            </a:r>
          </a:p>
        </p:txBody>
      </p:sp>
      <p:sp>
        <p:nvSpPr>
          <p:cNvPr id="19" name="Прямоугольник 18">
            <a:extLst>
              <a:ext uri="{FF2B5EF4-FFF2-40B4-BE49-F238E27FC236}">
                <a16:creationId xmlns:a16="http://schemas.microsoft.com/office/drawing/2014/main" id="{E38700E4-83E6-4314-A943-976FE4535F49}"/>
              </a:ext>
            </a:extLst>
          </p:cNvPr>
          <p:cNvSpPr/>
          <p:nvPr/>
        </p:nvSpPr>
        <p:spPr>
          <a:xfrm>
            <a:off x="7797800" y="5260340"/>
            <a:ext cx="1376680" cy="454660"/>
          </a:xfrm>
          <a:prstGeom prst="rect">
            <a:avLst/>
          </a:prstGeom>
          <a:noFill/>
        </p:spPr>
        <p:txBody>
          <a:bodyPr lIns="0" tIns="0" rIns="0" bIns="0">
            <a:noAutofit/>
          </a:bodyPr>
          <a:lstStyle/>
          <a:p>
            <a:pPr indent="0" algn="ctr">
              <a:defRPr b="1">
                <a:latin typeface="Calibri"/>
              </a:defRPr>
            </a:pPr>
            <a:r>
              <a:rPr sz="950"/>
              <a:t>Διατροφική αξία </a:t>
            </a:r>
            <a:r>
              <a:rPr sz="800"/>
              <a:t>(ενεργειακή αξία, ποσότητα λιπαρών, σακχάρων, πρωτεϊνών)</a:t>
            </a:r>
          </a:p>
        </p:txBody>
      </p:sp>
      <p:sp>
        <p:nvSpPr>
          <p:cNvPr id="20" name="Прямоугольник 19">
            <a:extLst>
              <a:ext uri="{FF2B5EF4-FFF2-40B4-BE49-F238E27FC236}">
                <a16:creationId xmlns:a16="http://schemas.microsoft.com/office/drawing/2014/main" id="{89B6D66A-8419-485C-9E96-77995CD91B1C}"/>
              </a:ext>
            </a:extLst>
          </p:cNvPr>
          <p:cNvSpPr/>
          <p:nvPr/>
        </p:nvSpPr>
        <p:spPr>
          <a:xfrm>
            <a:off x="9204960" y="5486400"/>
            <a:ext cx="1473200" cy="335280"/>
          </a:xfrm>
          <a:prstGeom prst="rect">
            <a:avLst/>
          </a:prstGeom>
          <a:noFill/>
        </p:spPr>
        <p:txBody>
          <a:bodyPr lIns="0" tIns="0" rIns="0" bIns="0">
            <a:noAutofit/>
          </a:bodyPr>
          <a:lstStyle/>
          <a:p>
            <a:pPr indent="0" algn="ctr">
              <a:lnSpc>
                <a:spcPct val="97000"/>
              </a:lnSpc>
              <a:defRPr sz="950" b="1">
                <a:latin typeface="Calibri"/>
              </a:defRPr>
            </a:pPr>
            <a:r>
              <a:t>Πληροφορίες για τη συμμόρφωση με τα πρότυπα ασφαλείας για βρέφη</a:t>
            </a:r>
          </a:p>
        </p:txBody>
      </p:sp>
      <p:sp>
        <p:nvSpPr>
          <p:cNvPr id="21" name="Прямоугольник 20">
            <a:extLst>
              <a:ext uri="{FF2B5EF4-FFF2-40B4-BE49-F238E27FC236}">
                <a16:creationId xmlns:a16="http://schemas.microsoft.com/office/drawing/2014/main" id="{B3E4F1E7-8864-4A9C-81E3-EEBE74C4BABA}"/>
              </a:ext>
            </a:extLst>
          </p:cNvPr>
          <p:cNvSpPr/>
          <p:nvPr/>
        </p:nvSpPr>
        <p:spPr>
          <a:xfrm>
            <a:off x="10510520" y="4907280"/>
            <a:ext cx="1529080" cy="452120"/>
          </a:xfrm>
          <a:prstGeom prst="rect">
            <a:avLst/>
          </a:prstGeom>
          <a:noFill/>
        </p:spPr>
        <p:txBody>
          <a:bodyPr lIns="0" tIns="0" rIns="0" bIns="0">
            <a:noAutofit/>
          </a:bodyPr>
          <a:lstStyle/>
          <a:p>
            <a:pPr indent="0">
              <a:lnSpc>
                <a:spcPct val="92000"/>
              </a:lnSpc>
              <a:defRPr sz="850" i="1">
                <a:latin typeface="Arial"/>
              </a:defRPr>
            </a:pPr>
            <a:r>
              <a:t>Ονομασία και κωδικός παρτίδας για την ταυτοποίηση του παραγωγού</a:t>
            </a:r>
          </a:p>
          <a:p>
            <a:endParaRPr lang="en-US" sz="850" i="1" dirty="0">
              <a:latin typeface="Arial"/>
            </a:endParaRPr>
          </a:p>
        </p:txBody>
      </p:sp>
      <p:sp>
        <p:nvSpPr>
          <p:cNvPr id="22" name="Прямоугольник 21">
            <a:extLst>
              <a:ext uri="{FF2B5EF4-FFF2-40B4-BE49-F238E27FC236}">
                <a16:creationId xmlns:a16="http://schemas.microsoft.com/office/drawing/2014/main" id="{0487C9EA-C86B-463B-9AB1-2E360B46CB5C}"/>
              </a:ext>
            </a:extLst>
          </p:cNvPr>
          <p:cNvSpPr/>
          <p:nvPr/>
        </p:nvSpPr>
        <p:spPr>
          <a:xfrm>
            <a:off x="7686040" y="6253480"/>
            <a:ext cx="746760" cy="116840"/>
          </a:xfrm>
          <a:prstGeom prst="rect">
            <a:avLst/>
          </a:prstGeom>
          <a:noFill/>
        </p:spPr>
        <p:txBody>
          <a:bodyPr wrap="none" lIns="0" tIns="0" rIns="0" bIns="0">
            <a:noAutofit/>
          </a:bodyPr>
          <a:lstStyle/>
          <a:p>
            <a:pPr indent="0">
              <a:defRPr sz="400" i="1">
                <a:solidFill>
                  <a:srgbClr val="444243"/>
                </a:solidFill>
                <a:latin typeface="Arial"/>
              </a:defRPr>
            </a:pPr>
            <a:r>
              <a:t>Δημιουργός: Δρ. Anna Ogrodowczyk</a:t>
            </a:r>
          </a:p>
        </p:txBody>
      </p:sp>
      <p:sp>
        <p:nvSpPr>
          <p:cNvPr id="23" name="TextBox 22">
            <a:extLst>
              <a:ext uri="{FF2B5EF4-FFF2-40B4-BE49-F238E27FC236}">
                <a16:creationId xmlns:a16="http://schemas.microsoft.com/office/drawing/2014/main" id="{36173F0A-11AF-4CBE-850F-843A726C7701}"/>
              </a:ext>
            </a:extLst>
          </p:cNvPr>
          <p:cNvSpPr txBox="1"/>
          <p:nvPr/>
        </p:nvSpPr>
        <p:spPr>
          <a:xfrm>
            <a:off x="7797800" y="567383"/>
            <a:ext cx="4180232" cy="461665"/>
          </a:xfrm>
          <a:prstGeom prst="rect">
            <a:avLst/>
          </a:prstGeom>
          <a:noFill/>
        </p:spPr>
        <p:txBody>
          <a:bodyPr wrap="square">
            <a:spAutoFit/>
          </a:bodyPr>
          <a:lstStyle/>
          <a:p>
            <a:pPr algn="ctr">
              <a:defRPr sz="2400" b="1">
                <a:solidFill>
                  <a:srgbClr val="FFC000"/>
                </a:solidFill>
              </a:defRPr>
            </a:pPr>
            <a:r>
              <a:rPr dirty="0"/>
              <a:t>ΕΤΙΚ</a:t>
            </a:r>
            <a:r>
              <a:rPr lang="el-GR" dirty="0"/>
              <a:t>Ε</a:t>
            </a:r>
            <a:r>
              <a:rPr dirty="0"/>
              <a:t>ΤΕΣ ΤΡΟΦ</a:t>
            </a:r>
            <a:r>
              <a:rPr lang="el-GR" dirty="0"/>
              <a:t>Ι</a:t>
            </a:r>
            <a:r>
              <a:rPr dirty="0"/>
              <a:t>ΜΩΝ</a:t>
            </a:r>
            <a:endParaRPr lang="ru-RU" sz="2400" b="1" dirty="0">
              <a:solidFill>
                <a:srgbClr val="FFC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g1197edcba48_0_16"/>
          <p:cNvSpPr txBox="1">
            <a:spLocks noGrp="1"/>
          </p:cNvSpPr>
          <p:nvPr>
            <p:ph type="body" idx="1"/>
          </p:nvPr>
        </p:nvSpPr>
        <p:spPr>
          <a:xfrm>
            <a:off x="527043" y="275594"/>
            <a:ext cx="8640000" cy="4320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3000"/>
              <a:buNone/>
              <a:defRPr sz="4000" b="1"/>
            </a:pPr>
            <a:r>
              <a:t>Ας μαντέψουμε (2)</a:t>
            </a:r>
            <a:endParaRPr sz="4000" b="1"/>
          </a:p>
        </p:txBody>
      </p:sp>
      <p:pic>
        <p:nvPicPr>
          <p:cNvPr id="124" name="Google Shape;124;g1197edcba48_0_16"/>
          <p:cNvPicPr preferRelativeResize="0"/>
          <p:nvPr/>
        </p:nvPicPr>
        <p:blipFill rotWithShape="1">
          <a:blip r:embed="rId3">
            <a:alphaModFix/>
          </a:blip>
          <a:srcRect l="-19976" t="2882" r="13828" b="2882"/>
          <a:stretch/>
        </p:blipFill>
        <p:spPr>
          <a:xfrm>
            <a:off x="8515775" y="2292800"/>
            <a:ext cx="3460126" cy="3685500"/>
          </a:xfrm>
          <a:prstGeom prst="rect">
            <a:avLst/>
          </a:prstGeom>
          <a:noFill/>
          <a:ln>
            <a:noFill/>
          </a:ln>
        </p:spPr>
      </p:pic>
      <p:sp>
        <p:nvSpPr>
          <p:cNvPr id="125" name="Google Shape;125;g1197edcba48_0_16"/>
          <p:cNvSpPr txBox="1"/>
          <p:nvPr/>
        </p:nvSpPr>
        <p:spPr>
          <a:xfrm>
            <a:off x="327525" y="1332575"/>
            <a:ext cx="4301400" cy="4755118"/>
          </a:xfrm>
          <a:prstGeom prst="rect">
            <a:avLst/>
          </a:prstGeom>
          <a:noFill/>
          <a:ln>
            <a:noFill/>
          </a:ln>
        </p:spPr>
        <p:txBody>
          <a:bodyPr spcFirstLastPara="1" wrap="square" lIns="91425" tIns="91425" rIns="91425" bIns="91425" anchor="t" anchorCtr="0">
            <a:spAutoFit/>
          </a:bodyPr>
          <a:lstStyle/>
          <a:p>
            <a:pPr marL="457200" marR="0" lvl="0" indent="-368300" algn="l" rtl="0">
              <a:lnSpc>
                <a:spcPct val="150000"/>
              </a:lnSpc>
              <a:spcBef>
                <a:spcPts val="0"/>
              </a:spcBef>
              <a:spcAft>
                <a:spcPts val="0"/>
              </a:spcAft>
              <a:buClr>
                <a:srgbClr val="32281E"/>
              </a:buClr>
              <a:buSzPts val="2200"/>
              <a:buFont typeface="Arial"/>
              <a:buChar char="★"/>
              <a:defRPr sz="2200">
                <a:solidFill>
                  <a:srgbClr val="32281E"/>
                </a:solidFill>
                <a:latin typeface="Arial"/>
                <a:ea typeface="Arial"/>
                <a:cs typeface="Arial"/>
                <a:sym typeface="Arial"/>
              </a:defRPr>
            </a:pPr>
            <a:r>
              <a:rPr dirty="0" err="1"/>
              <a:t>Αλάτι</a:t>
            </a:r>
            <a:endParaRPr sz="2200" b="0" i="0" u="none" strike="noStrike" cap="none" dirty="0">
              <a:solidFill>
                <a:srgbClr val="32281E"/>
              </a:solidFill>
              <a:latin typeface="Arial"/>
              <a:ea typeface="Arial"/>
              <a:cs typeface="Arial"/>
              <a:sym typeface="Arial"/>
            </a:endParaRPr>
          </a:p>
          <a:p>
            <a:pPr marL="457200" marR="0" lvl="0" indent="-368300" algn="l" rtl="0">
              <a:lnSpc>
                <a:spcPct val="150000"/>
              </a:lnSpc>
              <a:spcBef>
                <a:spcPts val="0"/>
              </a:spcBef>
              <a:spcAft>
                <a:spcPts val="0"/>
              </a:spcAft>
              <a:buClr>
                <a:srgbClr val="32281E"/>
              </a:buClr>
              <a:buSzPts val="2200"/>
              <a:buFont typeface="Arial"/>
              <a:buChar char="★"/>
              <a:defRPr sz="2200">
                <a:solidFill>
                  <a:srgbClr val="32281E"/>
                </a:solidFill>
                <a:latin typeface="Arial"/>
                <a:ea typeface="Arial"/>
                <a:cs typeface="Arial"/>
                <a:sym typeface="Arial"/>
              </a:defRPr>
            </a:pPr>
            <a:r>
              <a:rPr lang="el-GR" dirty="0"/>
              <a:t>Γ</a:t>
            </a:r>
            <a:r>
              <a:rPr dirty="0" err="1"/>
              <a:t>λουτ</a:t>
            </a:r>
            <a:r>
              <a:rPr dirty="0"/>
              <a:t>αμινι</a:t>
            </a:r>
            <a:r>
              <a:rPr lang="el-GR" dirty="0"/>
              <a:t>κό</a:t>
            </a:r>
            <a:r>
              <a:rPr dirty="0"/>
              <a:t> </a:t>
            </a:r>
            <a:r>
              <a:rPr lang="el-GR" dirty="0"/>
              <a:t>μονο</a:t>
            </a:r>
            <a:r>
              <a:rPr dirty="0" err="1"/>
              <a:t>νάτριο</a:t>
            </a:r>
            <a:r>
              <a:rPr dirty="0"/>
              <a:t> </a:t>
            </a:r>
            <a:endParaRPr sz="2200" b="0" i="0" u="none" strike="noStrike" cap="none" dirty="0">
              <a:solidFill>
                <a:srgbClr val="32281E"/>
              </a:solidFill>
              <a:latin typeface="Arial"/>
              <a:ea typeface="Arial"/>
              <a:cs typeface="Arial"/>
              <a:sym typeface="Arial"/>
            </a:endParaRPr>
          </a:p>
          <a:p>
            <a:pPr marL="457200" marR="0" lvl="0" indent="-368300" algn="l" rtl="0">
              <a:lnSpc>
                <a:spcPct val="150000"/>
              </a:lnSpc>
              <a:spcBef>
                <a:spcPts val="0"/>
              </a:spcBef>
              <a:spcAft>
                <a:spcPts val="0"/>
              </a:spcAft>
              <a:buClr>
                <a:srgbClr val="32281E"/>
              </a:buClr>
              <a:buSzPts val="2200"/>
              <a:buFont typeface="Arial"/>
              <a:buChar char="★"/>
              <a:defRPr sz="2200">
                <a:solidFill>
                  <a:srgbClr val="32281E"/>
                </a:solidFill>
                <a:latin typeface="Arial"/>
                <a:ea typeface="Arial"/>
                <a:cs typeface="Arial"/>
                <a:sym typeface="Arial"/>
              </a:defRPr>
            </a:pPr>
            <a:r>
              <a:rPr dirty="0"/>
              <a:t>Μα</a:t>
            </a:r>
            <a:r>
              <a:rPr dirty="0" err="1"/>
              <a:t>λτοδεξτρίνη</a:t>
            </a:r>
            <a:r>
              <a:rPr dirty="0"/>
              <a:t> </a:t>
            </a:r>
            <a:endParaRPr sz="2200" b="0" i="0" u="none" strike="noStrike" cap="none" dirty="0">
              <a:solidFill>
                <a:srgbClr val="32281E"/>
              </a:solidFill>
              <a:latin typeface="Arial"/>
              <a:ea typeface="Arial"/>
              <a:cs typeface="Arial"/>
              <a:sym typeface="Arial"/>
            </a:endParaRPr>
          </a:p>
          <a:p>
            <a:pPr marL="457200" marR="0" lvl="0" indent="-368300" algn="l" rtl="0">
              <a:lnSpc>
                <a:spcPct val="150000"/>
              </a:lnSpc>
              <a:spcBef>
                <a:spcPts val="0"/>
              </a:spcBef>
              <a:spcAft>
                <a:spcPts val="0"/>
              </a:spcAft>
              <a:buClr>
                <a:srgbClr val="32281E"/>
              </a:buClr>
              <a:buSzPts val="2200"/>
              <a:buFont typeface="Arial"/>
              <a:buChar char="★"/>
              <a:defRPr sz="2200">
                <a:solidFill>
                  <a:srgbClr val="32281E"/>
                </a:solidFill>
                <a:latin typeface="Arial"/>
                <a:ea typeface="Arial"/>
                <a:cs typeface="Arial"/>
                <a:sym typeface="Arial"/>
              </a:defRPr>
            </a:pPr>
            <a:r>
              <a:rPr dirty="0" err="1"/>
              <a:t>Άμυλο</a:t>
            </a:r>
            <a:r>
              <a:rPr dirty="0"/>
              <a:t> καλαμπ</a:t>
            </a:r>
            <a:r>
              <a:rPr dirty="0" err="1"/>
              <a:t>οκιού</a:t>
            </a:r>
            <a:r>
              <a:rPr dirty="0"/>
              <a:t> </a:t>
            </a:r>
            <a:endParaRPr sz="2200" b="0" i="0" u="none" strike="noStrike" cap="none" dirty="0">
              <a:solidFill>
                <a:srgbClr val="32281E"/>
              </a:solidFill>
              <a:latin typeface="Arial"/>
              <a:ea typeface="Arial"/>
              <a:cs typeface="Arial"/>
              <a:sym typeface="Arial"/>
            </a:endParaRPr>
          </a:p>
          <a:p>
            <a:pPr marL="457200" marR="0" lvl="0" indent="-368300" algn="l" rtl="0">
              <a:lnSpc>
                <a:spcPct val="150000"/>
              </a:lnSpc>
              <a:spcBef>
                <a:spcPts val="0"/>
              </a:spcBef>
              <a:spcAft>
                <a:spcPts val="0"/>
              </a:spcAft>
              <a:buClr>
                <a:srgbClr val="32281E"/>
              </a:buClr>
              <a:buSzPts val="2200"/>
              <a:buFont typeface="Arial"/>
              <a:buChar char="★"/>
              <a:defRPr sz="2200">
                <a:solidFill>
                  <a:srgbClr val="32281E"/>
                </a:solidFill>
                <a:latin typeface="Arial"/>
                <a:ea typeface="Arial"/>
                <a:cs typeface="Arial"/>
                <a:sym typeface="Arial"/>
              </a:defRPr>
            </a:pPr>
            <a:r>
              <a:rPr dirty="0" err="1"/>
              <a:t>Ζάχ</a:t>
            </a:r>
            <a:r>
              <a:rPr dirty="0"/>
              <a:t>αρη </a:t>
            </a:r>
            <a:endParaRPr sz="2200" b="0" i="0" u="none" strike="noStrike" cap="none" dirty="0">
              <a:solidFill>
                <a:srgbClr val="32281E"/>
              </a:solidFill>
              <a:latin typeface="Arial"/>
              <a:ea typeface="Arial"/>
              <a:cs typeface="Arial"/>
              <a:sym typeface="Arial"/>
            </a:endParaRPr>
          </a:p>
          <a:p>
            <a:pPr marL="457200" marR="0" lvl="0" indent="-368300" algn="l" rtl="0">
              <a:lnSpc>
                <a:spcPct val="150000"/>
              </a:lnSpc>
              <a:spcBef>
                <a:spcPts val="0"/>
              </a:spcBef>
              <a:spcAft>
                <a:spcPts val="0"/>
              </a:spcAft>
              <a:buClr>
                <a:srgbClr val="32281E"/>
              </a:buClr>
              <a:buSzPts val="2200"/>
              <a:buFont typeface="Arial"/>
              <a:buChar char="★"/>
              <a:defRPr sz="2200">
                <a:solidFill>
                  <a:srgbClr val="32281E"/>
                </a:solidFill>
                <a:latin typeface="Arial"/>
                <a:ea typeface="Arial"/>
                <a:cs typeface="Arial"/>
                <a:sym typeface="Arial"/>
              </a:defRPr>
            </a:pPr>
            <a:r>
              <a:rPr dirty="0" err="1"/>
              <a:t>Κοτό</a:t>
            </a:r>
            <a:r>
              <a:rPr dirty="0"/>
              <a:t>πουλο</a:t>
            </a:r>
            <a:endParaRPr sz="2200" b="0" i="0" u="none" strike="noStrike" cap="none" dirty="0">
              <a:solidFill>
                <a:srgbClr val="32281E"/>
              </a:solidFill>
              <a:latin typeface="Arial"/>
              <a:ea typeface="Arial"/>
              <a:cs typeface="Arial"/>
              <a:sym typeface="Arial"/>
            </a:endParaRPr>
          </a:p>
          <a:p>
            <a:pPr marL="457200" marR="0" lvl="0" indent="-368300" algn="l" rtl="0">
              <a:lnSpc>
                <a:spcPct val="150000"/>
              </a:lnSpc>
              <a:spcBef>
                <a:spcPts val="0"/>
              </a:spcBef>
              <a:spcAft>
                <a:spcPts val="0"/>
              </a:spcAft>
              <a:buClr>
                <a:srgbClr val="32281E"/>
              </a:buClr>
              <a:buSzPts val="2200"/>
              <a:buFont typeface="Arial"/>
              <a:buChar char="★"/>
              <a:defRPr sz="2200">
                <a:solidFill>
                  <a:srgbClr val="32281E"/>
                </a:solidFill>
                <a:latin typeface="Arial"/>
                <a:ea typeface="Arial"/>
                <a:cs typeface="Arial"/>
                <a:sym typeface="Arial"/>
              </a:defRPr>
            </a:pPr>
            <a:r>
              <a:rPr dirty="0" err="1"/>
              <a:t>Φοινικέλ</a:t>
            </a:r>
            <a:r>
              <a:rPr dirty="0"/>
              <a:t>αιο</a:t>
            </a:r>
            <a:endParaRPr sz="2200" b="0" i="0" u="none" strike="noStrike" cap="none" dirty="0">
              <a:solidFill>
                <a:srgbClr val="32281E"/>
              </a:solidFill>
              <a:latin typeface="Arial"/>
              <a:ea typeface="Arial"/>
              <a:cs typeface="Arial"/>
              <a:sym typeface="Arial"/>
            </a:endParaRPr>
          </a:p>
          <a:p>
            <a:pPr marL="457200" marR="0" lvl="0" indent="-368300" algn="l" rtl="0">
              <a:lnSpc>
                <a:spcPct val="150000"/>
              </a:lnSpc>
              <a:spcBef>
                <a:spcPts val="0"/>
              </a:spcBef>
              <a:spcAft>
                <a:spcPts val="0"/>
              </a:spcAft>
              <a:buClr>
                <a:srgbClr val="32281E"/>
              </a:buClr>
              <a:buSzPts val="2200"/>
              <a:buFont typeface="Arial"/>
              <a:buChar char="★"/>
              <a:defRPr sz="2200">
                <a:solidFill>
                  <a:srgbClr val="32281E"/>
                </a:solidFill>
                <a:latin typeface="Arial"/>
                <a:ea typeface="Arial"/>
                <a:cs typeface="Arial"/>
                <a:sym typeface="Arial"/>
              </a:defRPr>
            </a:pPr>
            <a:r>
              <a:rPr dirty="0" err="1"/>
              <a:t>Υδρολυμένη</a:t>
            </a:r>
            <a:r>
              <a:rPr dirty="0"/>
              <a:t> </a:t>
            </a:r>
            <a:r>
              <a:rPr dirty="0" err="1"/>
              <a:t>φυτική</a:t>
            </a:r>
            <a:r>
              <a:rPr dirty="0"/>
              <a:t> π</a:t>
            </a:r>
            <a:r>
              <a:rPr dirty="0" err="1"/>
              <a:t>ρωτεΐνη</a:t>
            </a:r>
            <a:endParaRPr sz="2200" b="0" i="0" u="none" strike="noStrike" cap="none" dirty="0">
              <a:solidFill>
                <a:srgbClr val="32281E"/>
              </a:solidFill>
              <a:latin typeface="Arial"/>
              <a:ea typeface="Arial"/>
              <a:cs typeface="Arial"/>
              <a:sym typeface="Arial"/>
            </a:endParaRPr>
          </a:p>
          <a:p>
            <a:pPr marL="457200" marR="0" lvl="0" indent="0" algn="l" rtl="0">
              <a:lnSpc>
                <a:spcPct val="150000"/>
              </a:lnSpc>
              <a:spcBef>
                <a:spcPts val="0"/>
              </a:spcBef>
              <a:spcAft>
                <a:spcPts val="0"/>
              </a:spcAft>
              <a:buClr>
                <a:srgbClr val="000000"/>
              </a:buClr>
              <a:buSzPts val="2200"/>
              <a:buFont typeface="Arial"/>
              <a:buNone/>
            </a:pPr>
            <a:endParaRPr sz="2200" b="0" i="0" u="none" strike="noStrike" cap="none" dirty="0">
              <a:solidFill>
                <a:srgbClr val="32281E"/>
              </a:solidFill>
              <a:latin typeface="Arial"/>
              <a:ea typeface="Arial"/>
              <a:cs typeface="Arial"/>
              <a:sym typeface="Arial"/>
            </a:endParaRPr>
          </a:p>
        </p:txBody>
      </p:sp>
      <p:sp>
        <p:nvSpPr>
          <p:cNvPr id="126" name="Google Shape;126;g1197edcba48_0_16"/>
          <p:cNvSpPr txBox="1"/>
          <p:nvPr/>
        </p:nvSpPr>
        <p:spPr>
          <a:xfrm>
            <a:off x="4388050" y="1828200"/>
            <a:ext cx="4779000" cy="3877954"/>
          </a:xfrm>
          <a:prstGeom prst="rect">
            <a:avLst/>
          </a:prstGeom>
          <a:noFill/>
          <a:ln>
            <a:noFill/>
          </a:ln>
        </p:spPr>
        <p:txBody>
          <a:bodyPr spcFirstLastPara="1" wrap="square" lIns="91425" tIns="91425" rIns="91425" bIns="91425" anchor="t" anchorCtr="0">
            <a:spAutoFit/>
          </a:bodyPr>
          <a:lstStyle/>
          <a:p>
            <a:pPr marL="457200" marR="0" lvl="0" indent="-368300" algn="l" rtl="0">
              <a:lnSpc>
                <a:spcPct val="150000"/>
              </a:lnSpc>
              <a:spcBef>
                <a:spcPts val="0"/>
              </a:spcBef>
              <a:spcAft>
                <a:spcPts val="0"/>
              </a:spcAft>
              <a:buClr>
                <a:srgbClr val="32281E"/>
              </a:buClr>
              <a:buSzPts val="2200"/>
              <a:buFont typeface="Arial"/>
              <a:buChar char="★"/>
              <a:defRPr sz="2200">
                <a:solidFill>
                  <a:srgbClr val="32281E"/>
                </a:solidFill>
                <a:latin typeface="Arial"/>
                <a:ea typeface="Arial"/>
                <a:cs typeface="Arial"/>
                <a:sym typeface="Arial"/>
              </a:defRPr>
            </a:pPr>
            <a:r>
              <a:rPr dirty="0" err="1"/>
              <a:t>Ινοσινικό</a:t>
            </a:r>
            <a:r>
              <a:rPr dirty="0"/>
              <a:t> </a:t>
            </a:r>
            <a:r>
              <a:rPr dirty="0" err="1"/>
              <a:t>νάτριο</a:t>
            </a:r>
            <a:endParaRPr sz="2200" b="0" i="0" u="none" strike="noStrike" cap="none" dirty="0">
              <a:solidFill>
                <a:srgbClr val="32281E"/>
              </a:solidFill>
              <a:latin typeface="Arial"/>
              <a:ea typeface="Arial"/>
              <a:cs typeface="Arial"/>
              <a:sym typeface="Arial"/>
            </a:endParaRPr>
          </a:p>
          <a:p>
            <a:pPr marL="457200" marR="0" lvl="0" indent="-368300" algn="l" rtl="0">
              <a:lnSpc>
                <a:spcPct val="150000"/>
              </a:lnSpc>
              <a:spcBef>
                <a:spcPts val="0"/>
              </a:spcBef>
              <a:spcAft>
                <a:spcPts val="0"/>
              </a:spcAft>
              <a:buClr>
                <a:srgbClr val="32281E"/>
              </a:buClr>
              <a:buSzPts val="2200"/>
              <a:buFont typeface="Arial"/>
              <a:buChar char="★"/>
              <a:defRPr sz="2200">
                <a:solidFill>
                  <a:srgbClr val="32281E"/>
                </a:solidFill>
                <a:latin typeface="Arial"/>
                <a:ea typeface="Arial"/>
                <a:cs typeface="Arial"/>
                <a:sym typeface="Arial"/>
              </a:defRPr>
            </a:pPr>
            <a:r>
              <a:rPr dirty="0" err="1"/>
              <a:t>Γου</a:t>
            </a:r>
            <a:r>
              <a:rPr dirty="0"/>
              <a:t>ανιλικό νάτριο </a:t>
            </a:r>
            <a:endParaRPr sz="2200" b="0" i="0" u="none" strike="noStrike" cap="none" dirty="0">
              <a:solidFill>
                <a:srgbClr val="32281E"/>
              </a:solidFill>
              <a:latin typeface="Arial"/>
              <a:ea typeface="Arial"/>
              <a:cs typeface="Arial"/>
              <a:sym typeface="Arial"/>
            </a:endParaRPr>
          </a:p>
          <a:p>
            <a:pPr marL="457200" marR="0" lvl="0" indent="-368300" algn="l" rtl="0">
              <a:lnSpc>
                <a:spcPct val="150000"/>
              </a:lnSpc>
              <a:spcBef>
                <a:spcPts val="0"/>
              </a:spcBef>
              <a:spcAft>
                <a:spcPts val="0"/>
              </a:spcAft>
              <a:buClr>
                <a:srgbClr val="32281E"/>
              </a:buClr>
              <a:buSzPts val="2200"/>
              <a:buFont typeface="Arial"/>
              <a:buChar char="★"/>
              <a:defRPr sz="2200">
                <a:solidFill>
                  <a:srgbClr val="32281E"/>
                </a:solidFill>
                <a:latin typeface="Arial"/>
                <a:ea typeface="Arial"/>
                <a:cs typeface="Arial"/>
                <a:sym typeface="Arial"/>
              </a:defRPr>
            </a:pPr>
            <a:r>
              <a:rPr dirty="0"/>
              <a:t>Επ</a:t>
            </a:r>
            <a:r>
              <a:rPr dirty="0" err="1"/>
              <a:t>ιτρε</a:t>
            </a:r>
            <a:r>
              <a:rPr dirty="0"/>
              <a:t>πόμενα βελτιωτικά γεύσης (περιέχει αυγό)</a:t>
            </a:r>
            <a:endParaRPr sz="2200" b="0" i="0" u="none" strike="noStrike" cap="none" dirty="0">
              <a:solidFill>
                <a:srgbClr val="32281E"/>
              </a:solidFill>
              <a:latin typeface="Arial"/>
              <a:ea typeface="Arial"/>
              <a:cs typeface="Arial"/>
              <a:sym typeface="Arial"/>
            </a:endParaRPr>
          </a:p>
          <a:p>
            <a:pPr marL="457200" marR="0" lvl="0" indent="-368300" algn="l" rtl="0">
              <a:lnSpc>
                <a:spcPct val="150000"/>
              </a:lnSpc>
              <a:spcBef>
                <a:spcPts val="0"/>
              </a:spcBef>
              <a:spcAft>
                <a:spcPts val="0"/>
              </a:spcAft>
              <a:buClr>
                <a:srgbClr val="32281E"/>
              </a:buClr>
              <a:buSzPts val="2200"/>
              <a:buFont typeface="Arial"/>
              <a:buChar char="★"/>
              <a:defRPr sz="2200">
                <a:solidFill>
                  <a:srgbClr val="32281E"/>
                </a:solidFill>
                <a:latin typeface="Arial"/>
                <a:ea typeface="Arial"/>
                <a:cs typeface="Arial"/>
                <a:sym typeface="Arial"/>
              </a:defRPr>
            </a:pPr>
            <a:r>
              <a:rPr dirty="0" err="1"/>
              <a:t>Διοξείδιο</a:t>
            </a:r>
            <a:r>
              <a:rPr dirty="0"/>
              <a:t> </a:t>
            </a:r>
            <a:r>
              <a:rPr dirty="0" err="1"/>
              <a:t>του</a:t>
            </a:r>
            <a:r>
              <a:rPr dirty="0"/>
              <a:t> π</a:t>
            </a:r>
            <a:r>
              <a:rPr dirty="0" err="1"/>
              <a:t>υριτίου</a:t>
            </a:r>
            <a:endParaRPr sz="2200" b="0" i="0" u="none" strike="noStrike" cap="none" dirty="0">
              <a:solidFill>
                <a:srgbClr val="32281E"/>
              </a:solidFill>
              <a:latin typeface="Arial"/>
              <a:ea typeface="Arial"/>
              <a:cs typeface="Arial"/>
              <a:sym typeface="Arial"/>
            </a:endParaRPr>
          </a:p>
          <a:p>
            <a:pPr marL="457200" marR="0" lvl="0" indent="-368300" algn="l" rtl="0">
              <a:lnSpc>
                <a:spcPct val="150000"/>
              </a:lnSpc>
              <a:spcBef>
                <a:spcPts val="0"/>
              </a:spcBef>
              <a:spcAft>
                <a:spcPts val="0"/>
              </a:spcAft>
              <a:buClr>
                <a:srgbClr val="32281E"/>
              </a:buClr>
              <a:buSzPts val="2200"/>
              <a:buFont typeface="Arial"/>
              <a:buChar char="★"/>
              <a:defRPr sz="2200">
                <a:solidFill>
                  <a:srgbClr val="32281E"/>
                </a:solidFill>
              </a:defRPr>
            </a:pPr>
            <a:r>
              <a:rPr dirty="0">
                <a:latin typeface="Arial"/>
                <a:ea typeface="Arial"/>
                <a:cs typeface="Arial"/>
                <a:sym typeface="Arial"/>
              </a:rPr>
              <a:t>Μπαχα</a:t>
            </a:r>
            <a:r>
              <a:rPr dirty="0" err="1">
                <a:latin typeface="Arial"/>
                <a:ea typeface="Arial"/>
                <a:cs typeface="Arial"/>
                <a:sym typeface="Arial"/>
              </a:rPr>
              <a:t>ρικά</a:t>
            </a:r>
            <a:r>
              <a:rPr dirty="0">
                <a:latin typeface="Arial"/>
                <a:ea typeface="Arial"/>
                <a:cs typeface="Arial"/>
                <a:sym typeface="Arial"/>
              </a:rPr>
              <a:t> </a:t>
            </a:r>
            <a:endParaRPr sz="2200" b="0" i="0" u="none" strike="noStrike" cap="none" dirty="0">
              <a:solidFill>
                <a:srgbClr val="32281E"/>
              </a:solidFill>
              <a:latin typeface="Arial"/>
              <a:ea typeface="Arial"/>
              <a:cs typeface="Arial"/>
              <a:sym typeface="Arial"/>
            </a:endParaRPr>
          </a:p>
          <a:p>
            <a:pPr marL="457200" marR="0" lvl="0" indent="0" algn="l" rtl="0">
              <a:lnSpc>
                <a:spcPct val="150000"/>
              </a:lnSpc>
              <a:spcBef>
                <a:spcPts val="0"/>
              </a:spcBef>
              <a:spcAft>
                <a:spcPts val="0"/>
              </a:spcAft>
              <a:buClr>
                <a:srgbClr val="000000"/>
              </a:buClr>
              <a:buSzPts val="2800"/>
              <a:buFont typeface="Arial"/>
              <a:buNone/>
            </a:pPr>
            <a:endParaRPr sz="2800" b="0" i="0" u="none" strike="noStrike" cap="none" dirty="0">
              <a:solidFill>
                <a:srgbClr val="32281E"/>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g12be1b56584_0_34"/>
          <p:cNvSpPr txBox="1"/>
          <p:nvPr/>
        </p:nvSpPr>
        <p:spPr>
          <a:xfrm>
            <a:off x="401100" y="1416600"/>
            <a:ext cx="9804900" cy="3699444"/>
          </a:xfrm>
          <a:prstGeom prst="rect">
            <a:avLst/>
          </a:prstGeom>
          <a:noFill/>
          <a:ln>
            <a:noFill/>
          </a:ln>
        </p:spPr>
        <p:txBody>
          <a:bodyPr spcFirstLastPara="1" wrap="square" lIns="91425" tIns="91425" rIns="91425" bIns="91425" anchor="t" anchorCtr="0">
            <a:spAutoFit/>
          </a:bodyPr>
          <a:lstStyle/>
          <a:p>
            <a:pPr marL="457200" marR="0" lvl="0" indent="-406400" algn="l" rtl="0">
              <a:lnSpc>
                <a:spcPct val="113000"/>
              </a:lnSpc>
              <a:spcBef>
                <a:spcPts val="560"/>
              </a:spcBef>
              <a:spcAft>
                <a:spcPts val="0"/>
              </a:spcAft>
              <a:buClr>
                <a:schemeClr val="dk1"/>
              </a:buClr>
              <a:buSzPts val="2800"/>
              <a:buFont typeface="Arial"/>
              <a:buChar char="✔"/>
              <a:defRPr sz="2800">
                <a:solidFill>
                  <a:schemeClr val="dk1"/>
                </a:solidFill>
                <a:latin typeface="Calibri"/>
                <a:ea typeface="Calibri"/>
                <a:cs typeface="Calibri"/>
                <a:sym typeface="Calibri"/>
              </a:defRPr>
            </a:pPr>
            <a:r>
              <a:rPr sz="2000" dirty="0"/>
              <a:t>Ο παρα</a:t>
            </a:r>
            <a:r>
              <a:rPr sz="2000" dirty="0" err="1"/>
              <a:t>σκευ</a:t>
            </a:r>
            <a:r>
              <a:rPr sz="2000" dirty="0"/>
              <a:t>αστής είναι υπεύθυνος για τον καθορισμό της διάρκειας ζωής των συσκευασμένων τροφίμων εκ των προτέρων</a:t>
            </a:r>
            <a:endParaRPr sz="2000" b="0" i="0" u="none" strike="noStrike" cap="none" dirty="0">
              <a:solidFill>
                <a:schemeClr val="dk1"/>
              </a:solidFill>
              <a:latin typeface="Calibri"/>
              <a:ea typeface="Calibri"/>
              <a:cs typeface="Calibri"/>
              <a:sym typeface="Calibri"/>
            </a:endParaRPr>
          </a:p>
          <a:p>
            <a:pPr marL="180975" marR="0" lvl="0" indent="0" algn="l" rtl="0">
              <a:lnSpc>
                <a:spcPct val="113000"/>
              </a:lnSpc>
              <a:spcBef>
                <a:spcPts val="560"/>
              </a:spcBef>
              <a:spcAft>
                <a:spcPts val="0"/>
              </a:spcAft>
              <a:buClr>
                <a:srgbClr val="000000"/>
              </a:buClr>
              <a:buSzPts val="2800"/>
              <a:buFont typeface="Arial"/>
              <a:buNone/>
            </a:pPr>
            <a:endParaRPr sz="2000" b="0" i="0" u="none" strike="noStrike" cap="none" dirty="0">
              <a:solidFill>
                <a:schemeClr val="dk1"/>
              </a:solidFill>
              <a:latin typeface="Calibri"/>
              <a:ea typeface="Calibri"/>
              <a:cs typeface="Calibri"/>
              <a:sym typeface="Calibri"/>
            </a:endParaRPr>
          </a:p>
          <a:p>
            <a:pPr marL="457200" marR="0" lvl="0" indent="-406400" algn="l" rtl="0">
              <a:lnSpc>
                <a:spcPct val="113000"/>
              </a:lnSpc>
              <a:spcBef>
                <a:spcPts val="560"/>
              </a:spcBef>
              <a:spcAft>
                <a:spcPts val="0"/>
              </a:spcAft>
              <a:buClr>
                <a:schemeClr val="dk1"/>
              </a:buClr>
              <a:buSzPts val="2800"/>
              <a:buFont typeface="Arial"/>
              <a:buChar char="✔"/>
              <a:defRPr sz="2800">
                <a:solidFill>
                  <a:schemeClr val="dk1"/>
                </a:solidFill>
                <a:latin typeface="Calibri"/>
                <a:ea typeface="Calibri"/>
                <a:cs typeface="Calibri"/>
                <a:sym typeface="Calibri"/>
              </a:defRPr>
            </a:pPr>
            <a:r>
              <a:rPr sz="2000" dirty="0"/>
              <a:t>Ο παρα</a:t>
            </a:r>
            <a:r>
              <a:rPr sz="2000" dirty="0" err="1"/>
              <a:t>σκευ</a:t>
            </a:r>
            <a:r>
              <a:rPr sz="2000" dirty="0"/>
              <a:t>αστής αποφασίζει για το χρονικό διάστημα κατά το οποίο το προϊόν είναι ασφαλές για κατανάλωση και για το χρονικό διάστημα κατά το οποίο διατηρείται η ποιότητά του</a:t>
            </a:r>
            <a:endParaRPr sz="2000" b="0" i="0" u="none" strike="noStrike" cap="none" dirty="0">
              <a:solidFill>
                <a:schemeClr val="dk1"/>
              </a:solidFill>
              <a:latin typeface="Calibri"/>
              <a:ea typeface="Calibri"/>
              <a:cs typeface="Calibri"/>
              <a:sym typeface="Calibri"/>
            </a:endParaRPr>
          </a:p>
          <a:p>
            <a:pPr marL="180975" marR="0" lvl="0" indent="0" algn="l" rtl="0">
              <a:lnSpc>
                <a:spcPct val="113000"/>
              </a:lnSpc>
              <a:spcBef>
                <a:spcPts val="560"/>
              </a:spcBef>
              <a:spcAft>
                <a:spcPts val="0"/>
              </a:spcAft>
              <a:buClr>
                <a:srgbClr val="000000"/>
              </a:buClr>
              <a:buSzPts val="2800"/>
              <a:buFont typeface="Arial"/>
              <a:buNone/>
            </a:pPr>
            <a:endParaRPr sz="2000" b="0" i="0" u="none" strike="noStrike" cap="none" dirty="0">
              <a:solidFill>
                <a:schemeClr val="dk1"/>
              </a:solidFill>
              <a:latin typeface="Calibri"/>
              <a:ea typeface="Calibri"/>
              <a:cs typeface="Calibri"/>
              <a:sym typeface="Calibri"/>
            </a:endParaRPr>
          </a:p>
          <a:p>
            <a:pPr marL="457200" marR="0" lvl="0" indent="-406400" algn="l" rtl="0">
              <a:lnSpc>
                <a:spcPct val="113000"/>
              </a:lnSpc>
              <a:spcBef>
                <a:spcPts val="560"/>
              </a:spcBef>
              <a:spcAft>
                <a:spcPts val="0"/>
              </a:spcAft>
              <a:buClr>
                <a:schemeClr val="dk1"/>
              </a:buClr>
              <a:buSzPts val="2800"/>
              <a:buFont typeface="Arial"/>
              <a:buChar char="✔"/>
              <a:defRPr sz="2800">
                <a:solidFill>
                  <a:schemeClr val="dk1"/>
                </a:solidFill>
                <a:latin typeface="Calibri"/>
                <a:ea typeface="Calibri"/>
                <a:cs typeface="Calibri"/>
                <a:sym typeface="Calibri"/>
              </a:defRPr>
            </a:pPr>
            <a:r>
              <a:rPr sz="2000" dirty="0" err="1"/>
              <a:t>Γι</a:t>
            </a:r>
            <a:r>
              <a:rPr sz="2000" dirty="0"/>
              <a:t>α τρόφιμα ζωικής προέλευσης όπως το κρέας, τα ψάρια και τα αυγά, η διάρκεια ζωής τους αποφασίζεται και περιορίζεται από τον νόμο.</a:t>
            </a:r>
            <a:endParaRPr sz="2000" b="0" i="0" u="none" strike="noStrike" cap="none" dirty="0">
              <a:solidFill>
                <a:schemeClr val="dk1"/>
              </a:solidFill>
              <a:latin typeface="Arial"/>
              <a:ea typeface="Arial"/>
              <a:cs typeface="Arial"/>
              <a:sym typeface="Arial"/>
            </a:endParaRPr>
          </a:p>
        </p:txBody>
      </p:sp>
      <p:sp>
        <p:nvSpPr>
          <p:cNvPr id="347" name="Google Shape;347;g12be1b56584_0_34"/>
          <p:cNvSpPr txBox="1">
            <a:spLocks noGrp="1"/>
          </p:cNvSpPr>
          <p:nvPr>
            <p:ph type="body" idx="1"/>
          </p:nvPr>
        </p:nvSpPr>
        <p:spPr>
          <a:xfrm>
            <a:off x="623393" y="404219"/>
            <a:ext cx="9000000" cy="432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600"/>
              </a:spcBef>
              <a:spcAft>
                <a:spcPts val="0"/>
              </a:spcAft>
              <a:buSzPts val="3000"/>
              <a:buNone/>
              <a:defRPr sz="3600" b="1"/>
            </a:pPr>
            <a:r>
              <a:rPr sz="2800" dirty="0" err="1"/>
              <a:t>Πώς</a:t>
            </a:r>
            <a:r>
              <a:rPr sz="2800" dirty="0"/>
              <a:t> να απ</a:t>
            </a:r>
            <a:r>
              <a:rPr sz="2800" dirty="0" err="1"/>
              <a:t>οκρυ</a:t>
            </a:r>
            <a:r>
              <a:rPr sz="2800" dirty="0"/>
              <a:t>πτογραφείτε τις επισημάνσεις ημερομηνίας στις συσκευασίες τροφίμων</a:t>
            </a:r>
            <a:endParaRPr sz="2800" b="1"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g139971624f0_2_940"/>
          <p:cNvSpPr txBox="1">
            <a:spLocks noGrp="1"/>
          </p:cNvSpPr>
          <p:nvPr>
            <p:ph type="body" idx="1"/>
          </p:nvPr>
        </p:nvSpPr>
        <p:spPr>
          <a:xfrm>
            <a:off x="2661248" y="591800"/>
            <a:ext cx="9530752" cy="7923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600"/>
              </a:spcBef>
              <a:spcAft>
                <a:spcPts val="0"/>
              </a:spcAft>
              <a:buClr>
                <a:srgbClr val="000000"/>
              </a:buClr>
              <a:buSzPts val="3000"/>
              <a:buNone/>
            </a:pPr>
            <a:r>
              <a:rPr lang="el-GR" sz="3600" b="1" dirty="0">
                <a:solidFill>
                  <a:srgbClr val="FFFFFF"/>
                </a:solidFill>
                <a:latin typeface="Calibri" panose="020F0502020204030204" pitchFamily="34" charset="0"/>
                <a:cs typeface="Calibri" panose="020F0502020204030204" pitchFamily="34" charset="0"/>
              </a:rPr>
              <a:t>Επισημάνσεις που χρησιμοποιούνται συχνά</a:t>
            </a:r>
            <a:endParaRPr sz="3600" b="1" dirty="0">
              <a:solidFill>
                <a:srgbClr val="FFFFFF"/>
              </a:solidFill>
              <a:latin typeface="Calibri" panose="020F0502020204030204" pitchFamily="34" charset="0"/>
              <a:cs typeface="Calibri" panose="020F0502020204030204" pitchFamily="34" charset="0"/>
            </a:endParaRPr>
          </a:p>
        </p:txBody>
      </p:sp>
      <p:sp>
        <p:nvSpPr>
          <p:cNvPr id="510" name="Google Shape;510;g139971624f0_2_940"/>
          <p:cNvSpPr txBox="1">
            <a:spLocks noGrp="1"/>
          </p:cNvSpPr>
          <p:nvPr>
            <p:ph type="sldNum" idx="12"/>
          </p:nvPr>
        </p:nvSpPr>
        <p:spPr>
          <a:xfrm>
            <a:off x="9313984" y="6356350"/>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nl-NL"/>
              <a:t>31</a:t>
            </a:fld>
            <a:endParaRPr/>
          </a:p>
        </p:txBody>
      </p:sp>
      <p:pic>
        <p:nvPicPr>
          <p:cNvPr id="2" name="Рисунок 4">
            <a:extLst>
              <a:ext uri="{FF2B5EF4-FFF2-40B4-BE49-F238E27FC236}">
                <a16:creationId xmlns:a16="http://schemas.microsoft.com/office/drawing/2014/main" id="{722EE2E6-DBFC-F94F-790B-0B3EE65EE789}"/>
              </a:ext>
            </a:extLst>
          </p:cNvPr>
          <p:cNvPicPr>
            <a:picLocks noChangeAspect="1"/>
          </p:cNvPicPr>
          <p:nvPr/>
        </p:nvPicPr>
        <p:blipFill>
          <a:blip r:embed="rId3"/>
          <a:stretch>
            <a:fillRect/>
          </a:stretch>
        </p:blipFill>
        <p:spPr>
          <a:xfrm>
            <a:off x="1879600" y="1431275"/>
            <a:ext cx="8432800" cy="4521200"/>
          </a:xfrm>
          <a:prstGeom prst="rect">
            <a:avLst/>
          </a:prstGeom>
        </p:spPr>
      </p:pic>
      <p:sp>
        <p:nvSpPr>
          <p:cNvPr id="3" name="Прямоугольник 5">
            <a:extLst>
              <a:ext uri="{FF2B5EF4-FFF2-40B4-BE49-F238E27FC236}">
                <a16:creationId xmlns:a16="http://schemas.microsoft.com/office/drawing/2014/main" id="{48DCF1E9-8566-DD2B-3FD2-BC646ED2CCC2}"/>
              </a:ext>
            </a:extLst>
          </p:cNvPr>
          <p:cNvSpPr/>
          <p:nvPr/>
        </p:nvSpPr>
        <p:spPr>
          <a:xfrm>
            <a:off x="2221498" y="1784267"/>
            <a:ext cx="3525520" cy="1028700"/>
          </a:xfrm>
          <a:prstGeom prst="rect">
            <a:avLst/>
          </a:prstGeom>
          <a:solidFill>
            <a:srgbClr val="FFFFFF"/>
          </a:solidFill>
        </p:spPr>
        <p:txBody>
          <a:bodyPr lIns="0" tIns="0" rIns="0" bIns="0">
            <a:noAutofit/>
          </a:bodyPr>
          <a:lstStyle/>
          <a:p>
            <a:pPr indent="0" algn="ctr">
              <a:spcAft>
                <a:spcPts val="280"/>
              </a:spcAft>
              <a:defRPr sz="3100">
                <a:solidFill>
                  <a:srgbClr val="6286B8"/>
                </a:solidFill>
                <a:latin typeface="Arial"/>
              </a:defRPr>
            </a:pPr>
            <a:r>
              <a:rPr sz="2400" dirty="0"/>
              <a:t>α</a:t>
            </a:r>
            <a:r>
              <a:rPr sz="2400" dirty="0" err="1"/>
              <a:t>νάλωση</a:t>
            </a:r>
            <a:r>
              <a:rPr sz="2400" dirty="0"/>
              <a:t> </a:t>
            </a:r>
            <a:r>
              <a:rPr sz="2400" dirty="0" err="1"/>
              <a:t>έως</a:t>
            </a:r>
            <a:endParaRPr sz="2400" dirty="0"/>
          </a:p>
          <a:p>
            <a:pPr indent="0" algn="ctr">
              <a:lnSpc>
                <a:spcPct val="81000"/>
              </a:lnSpc>
              <a:defRPr sz="1900">
                <a:solidFill>
                  <a:srgbClr val="6286B8"/>
                </a:solidFill>
                <a:latin typeface="Calibri"/>
              </a:defRPr>
            </a:pPr>
            <a:r>
              <a:rPr sz="1600" dirty="0"/>
              <a:t>ανα</a:t>
            </a:r>
            <a:r>
              <a:rPr sz="1600" dirty="0" err="1"/>
              <a:t>φέρετ</a:t>
            </a:r>
            <a:r>
              <a:rPr sz="1600" dirty="0"/>
              <a:t>αι στην ασφάλεια των τροφίμων, τα τρόφιμα δεν πρέπει να καταναλώνονται μετά από αυτήν την ημερομηνία</a:t>
            </a:r>
          </a:p>
        </p:txBody>
      </p:sp>
      <p:sp>
        <p:nvSpPr>
          <p:cNvPr id="4" name="Прямоугольник 6">
            <a:extLst>
              <a:ext uri="{FF2B5EF4-FFF2-40B4-BE49-F238E27FC236}">
                <a16:creationId xmlns:a16="http://schemas.microsoft.com/office/drawing/2014/main" id="{A35E6EBD-E5B5-F500-1749-A9AEFADBE60D}"/>
              </a:ext>
            </a:extLst>
          </p:cNvPr>
          <p:cNvSpPr/>
          <p:nvPr/>
        </p:nvSpPr>
        <p:spPr>
          <a:xfrm>
            <a:off x="6444983" y="1784267"/>
            <a:ext cx="3284220" cy="1028700"/>
          </a:xfrm>
          <a:prstGeom prst="rect">
            <a:avLst/>
          </a:prstGeom>
          <a:solidFill>
            <a:srgbClr val="5C85C3"/>
          </a:solidFill>
        </p:spPr>
        <p:txBody>
          <a:bodyPr lIns="0" tIns="0" rIns="0" bIns="0">
            <a:noAutofit/>
          </a:bodyPr>
          <a:lstStyle/>
          <a:p>
            <a:pPr indent="0" algn="ctr">
              <a:spcAft>
                <a:spcPts val="350"/>
              </a:spcAft>
              <a:defRPr sz="3100">
                <a:solidFill>
                  <a:srgbClr val="BBE3F7"/>
                </a:solidFill>
                <a:latin typeface="Arial"/>
              </a:defRPr>
            </a:pPr>
            <a:r>
              <a:rPr sz="2400" dirty="0"/>
              <a:t>α</a:t>
            </a:r>
            <a:r>
              <a:rPr sz="2400" dirty="0" err="1"/>
              <a:t>νάλωση</a:t>
            </a:r>
            <a:r>
              <a:rPr sz="2400" dirty="0"/>
              <a:t> κα</a:t>
            </a:r>
            <a:r>
              <a:rPr sz="2400" dirty="0" err="1"/>
              <a:t>τά</a:t>
            </a:r>
            <a:r>
              <a:rPr sz="2400" dirty="0"/>
              <a:t> π</a:t>
            </a:r>
            <a:r>
              <a:rPr sz="2400" dirty="0" err="1"/>
              <a:t>ροτίμηση</a:t>
            </a:r>
            <a:r>
              <a:rPr sz="2400" dirty="0"/>
              <a:t> π</a:t>
            </a:r>
            <a:r>
              <a:rPr sz="2400" dirty="0" err="1"/>
              <a:t>ριν</a:t>
            </a:r>
            <a:r>
              <a:rPr sz="2400" dirty="0"/>
              <a:t> από</a:t>
            </a:r>
          </a:p>
          <a:p>
            <a:pPr indent="0" algn="ctr">
              <a:lnSpc>
                <a:spcPct val="81000"/>
              </a:lnSpc>
              <a:defRPr sz="1900">
                <a:solidFill>
                  <a:srgbClr val="BBE3F7"/>
                </a:solidFill>
                <a:latin typeface="Calibri"/>
              </a:defRPr>
            </a:pPr>
            <a:r>
              <a:rPr sz="1600" dirty="0"/>
              <a:t>ανα</a:t>
            </a:r>
            <a:r>
              <a:rPr sz="1600" dirty="0" err="1"/>
              <a:t>φέρετ</a:t>
            </a:r>
            <a:r>
              <a:rPr sz="1600" dirty="0"/>
              <a:t>αι στην ποιότητα των τροφίμων, τα τρόφιμα μπορούν συχνά να καταναλωθούν μετά από αυτήν την ημερομηνία</a:t>
            </a:r>
          </a:p>
        </p:txBody>
      </p:sp>
      <p:sp>
        <p:nvSpPr>
          <p:cNvPr id="5" name="Google Shape;355;g11c886267b6_0_349">
            <a:extLst>
              <a:ext uri="{FF2B5EF4-FFF2-40B4-BE49-F238E27FC236}">
                <a16:creationId xmlns:a16="http://schemas.microsoft.com/office/drawing/2014/main" id="{CD7F840D-4EC6-DF01-C6EF-9F61B41B002E}"/>
              </a:ext>
            </a:extLst>
          </p:cNvPr>
          <p:cNvSpPr txBox="1"/>
          <p:nvPr/>
        </p:nvSpPr>
        <p:spPr>
          <a:xfrm>
            <a:off x="3598200" y="6309175"/>
            <a:ext cx="8593800" cy="353913"/>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defRPr sz="1200">
                <a:solidFill>
                  <a:srgbClr val="000000"/>
                </a:solidFill>
                <a:latin typeface="Arial"/>
                <a:ea typeface="Arial"/>
                <a:cs typeface="Arial"/>
                <a:sym typeface="Arial"/>
              </a:defRPr>
            </a:pPr>
            <a:r>
              <a:rPr sz="1050" u="sng"/>
              <a:t>Πηγή εικόνας</a:t>
            </a:r>
            <a:r>
              <a:rPr sz="1050"/>
              <a:t>: https://www.eufic.org/en/food-safety/article/best-before-use-by-and-sell-by-dates-explained</a:t>
            </a:r>
            <a:endParaRPr sz="1050" b="0" i="0" u="none" strike="noStrike" cap="none">
              <a:solidFill>
                <a:srgbClr val="000000"/>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g12b04ce3b57_3_108"/>
          <p:cNvSpPr txBox="1">
            <a:spLocks noGrp="1"/>
          </p:cNvSpPr>
          <p:nvPr>
            <p:ph type="body" idx="1"/>
          </p:nvPr>
        </p:nvSpPr>
        <p:spPr>
          <a:xfrm>
            <a:off x="623393" y="541719"/>
            <a:ext cx="9000000" cy="432000"/>
          </a:xfrm>
          <a:prstGeom prst="rect">
            <a:avLst/>
          </a:prstGeom>
          <a:noFill/>
          <a:ln>
            <a:noFill/>
          </a:ln>
        </p:spPr>
        <p:txBody>
          <a:bodyPr spcFirstLastPara="1" wrap="square" lIns="91425" tIns="45700" rIns="91425" bIns="45700" anchor="t" anchorCtr="0">
            <a:noAutofit/>
          </a:bodyPr>
          <a:lstStyle/>
          <a:p>
            <a:pPr marL="0" lvl="0" indent="0" algn="ctr" rtl="1">
              <a:lnSpc>
                <a:spcPct val="100000"/>
              </a:lnSpc>
              <a:spcBef>
                <a:spcPts val="0"/>
              </a:spcBef>
              <a:spcAft>
                <a:spcPts val="0"/>
              </a:spcAft>
              <a:buClr>
                <a:schemeClr val="dk2"/>
              </a:buClr>
              <a:buSzPts val="3600"/>
              <a:buNone/>
              <a:defRPr sz="3600" b="1"/>
            </a:pPr>
            <a:r>
              <a:rPr sz="2400" dirty="0"/>
              <a:t>«</a:t>
            </a:r>
            <a:r>
              <a:rPr sz="2400" dirty="0" err="1"/>
              <a:t>Ανάλωση</a:t>
            </a:r>
            <a:r>
              <a:rPr sz="2400" dirty="0"/>
              <a:t> </a:t>
            </a:r>
            <a:r>
              <a:rPr lang="el-GR" sz="2400" dirty="0"/>
              <a:t>μέχρι</a:t>
            </a:r>
            <a:r>
              <a:rPr sz="2400" dirty="0"/>
              <a:t>»</a:t>
            </a:r>
          </a:p>
        </p:txBody>
      </p:sp>
      <p:sp>
        <p:nvSpPr>
          <p:cNvPr id="361" name="Google Shape;361;g12b04ce3b57_3_108"/>
          <p:cNvSpPr txBox="1">
            <a:spLocks noGrp="1"/>
          </p:cNvSpPr>
          <p:nvPr>
            <p:ph type="body" idx="2"/>
          </p:nvPr>
        </p:nvSpPr>
        <p:spPr>
          <a:xfrm>
            <a:off x="924368" y="1368975"/>
            <a:ext cx="9630900" cy="4759800"/>
          </a:xfrm>
          <a:prstGeom prst="rect">
            <a:avLst/>
          </a:prstGeom>
          <a:noFill/>
          <a:ln>
            <a:noFill/>
          </a:ln>
        </p:spPr>
        <p:txBody>
          <a:bodyPr spcFirstLastPara="1" wrap="square" lIns="91425" tIns="45700" rIns="91425" bIns="45700" anchor="t" anchorCtr="0">
            <a:noAutofit/>
          </a:bodyPr>
          <a:lstStyle/>
          <a:p>
            <a:pPr marL="457200" lvl="0" indent="-406400" algn="l" rtl="0">
              <a:lnSpc>
                <a:spcPct val="113000"/>
              </a:lnSpc>
              <a:spcBef>
                <a:spcPts val="560"/>
              </a:spcBef>
              <a:spcAft>
                <a:spcPts val="0"/>
              </a:spcAft>
              <a:buClr>
                <a:srgbClr val="333333"/>
              </a:buClr>
              <a:buSzPts val="2800"/>
              <a:buChar char="✔"/>
              <a:defRPr sz="2800">
                <a:solidFill>
                  <a:srgbClr val="333333"/>
                </a:solidFill>
              </a:defRPr>
            </a:pPr>
            <a:r>
              <a:rPr sz="2400" dirty="0" err="1"/>
              <a:t>Τρόφιμ</a:t>
            </a:r>
            <a:r>
              <a:rPr sz="2400" dirty="0"/>
              <a:t>α ευαίσθητα σε μικροβιολογική αλλοίωση που μπορούν να προκαλέσουν άμεσα κίνδυνο για την υγεία σας</a:t>
            </a:r>
            <a:endParaRPr sz="2400" dirty="0">
              <a:solidFill>
                <a:srgbClr val="333333"/>
              </a:solidFill>
            </a:endParaRPr>
          </a:p>
          <a:p>
            <a:pPr marL="457200" lvl="0" indent="-406400" algn="l" rtl="0">
              <a:lnSpc>
                <a:spcPct val="113000"/>
              </a:lnSpc>
              <a:spcBef>
                <a:spcPts val="560"/>
              </a:spcBef>
              <a:spcAft>
                <a:spcPts val="0"/>
              </a:spcAft>
              <a:buClr>
                <a:srgbClr val="333333"/>
              </a:buClr>
              <a:buSzPts val="2800"/>
              <a:buChar char="✔"/>
              <a:defRPr sz="2800">
                <a:solidFill>
                  <a:srgbClr val="333333"/>
                </a:solidFill>
              </a:defRPr>
            </a:pPr>
            <a:r>
              <a:rPr lang="el-GR" sz="2400" dirty="0"/>
              <a:t>Η φράση ‘Ανάλωση μέχρι’ ακολουθείται από</a:t>
            </a:r>
            <a:r>
              <a:rPr sz="2400" dirty="0"/>
              <a:t> </a:t>
            </a:r>
            <a:r>
              <a:rPr lang="el-GR" sz="2400" dirty="0"/>
              <a:t>την</a:t>
            </a:r>
            <a:r>
              <a:rPr sz="2400" dirty="0"/>
              <a:t> </a:t>
            </a:r>
            <a:r>
              <a:rPr lang="el-GR" sz="2400" dirty="0"/>
              <a:t>ημερομηνία</a:t>
            </a:r>
            <a:r>
              <a:rPr sz="2400" dirty="0"/>
              <a:t> μέχρι την οποία το τρόφιμο παραμένει </a:t>
            </a:r>
            <a:r>
              <a:rPr sz="2400" b="1" dirty="0"/>
              <a:t>ασφαλές </a:t>
            </a:r>
            <a:r>
              <a:rPr sz="2400" dirty="0"/>
              <a:t>για κατανάλωση ή </a:t>
            </a:r>
            <a:r>
              <a:rPr lang="el-GR" sz="2400" dirty="0"/>
              <a:t>από</a:t>
            </a:r>
            <a:r>
              <a:rPr sz="2400" dirty="0"/>
              <a:t> οδηγίες για το σημείο στη συσκευασία όπου αναγράφεται η ημερομηνία</a:t>
            </a:r>
            <a:r>
              <a:rPr lang="el-GR" sz="2400" dirty="0"/>
              <a:t> αυτή</a:t>
            </a:r>
            <a:endParaRPr sz="2400" dirty="0">
              <a:solidFill>
                <a:srgbClr val="333333"/>
              </a:solidFill>
            </a:endParaRPr>
          </a:p>
          <a:p>
            <a:pPr marL="457200" lvl="0" indent="-406400" algn="l" rtl="0">
              <a:lnSpc>
                <a:spcPct val="113000"/>
              </a:lnSpc>
              <a:spcBef>
                <a:spcPts val="560"/>
              </a:spcBef>
              <a:spcAft>
                <a:spcPts val="0"/>
              </a:spcAft>
              <a:buClr>
                <a:srgbClr val="333333"/>
              </a:buClr>
              <a:buSzPts val="2800"/>
              <a:buChar char="✔"/>
              <a:defRPr sz="2800">
                <a:solidFill>
                  <a:srgbClr val="333333"/>
                </a:solidFill>
              </a:defRPr>
            </a:pPr>
            <a:r>
              <a:rPr sz="2400" dirty="0" err="1"/>
              <a:t>Συνιστάτ</a:t>
            </a:r>
            <a:r>
              <a:rPr sz="2400" dirty="0"/>
              <a:t>αι να μην καταναλώνετε τρόφιμα μετά την ημερομηνία που αναγράφεται στη συσκευασία τους</a:t>
            </a:r>
            <a:endParaRPr sz="2400" dirty="0">
              <a:solidFill>
                <a:srgbClr val="333333"/>
              </a:solidFill>
            </a:endParaRPr>
          </a:p>
          <a:p>
            <a:pPr marL="1587" lvl="0" indent="0" algn="l" rtl="0">
              <a:lnSpc>
                <a:spcPct val="113000"/>
              </a:lnSpc>
              <a:spcBef>
                <a:spcPts val="560"/>
              </a:spcBef>
              <a:spcAft>
                <a:spcPts val="0"/>
              </a:spcAft>
              <a:buSzPts val="2800"/>
              <a:buNone/>
            </a:pPr>
            <a:endParaRPr sz="1800" dirty="0">
              <a:solidFill>
                <a:srgbClr val="333333"/>
              </a:solidFill>
              <a:latin typeface="Arial"/>
              <a:ea typeface="Arial"/>
              <a:cs typeface="Arial"/>
              <a:sym typeface="Arial"/>
            </a:endParaRPr>
          </a:p>
        </p:txBody>
      </p:sp>
      <p:pic>
        <p:nvPicPr>
          <p:cNvPr id="362" name="Google Shape;362;g12b04ce3b57_3_108"/>
          <p:cNvPicPr preferRelativeResize="0"/>
          <p:nvPr/>
        </p:nvPicPr>
        <p:blipFill rotWithShape="1">
          <a:blip r:embed="rId3">
            <a:alphaModFix/>
          </a:blip>
          <a:srcRect/>
          <a:stretch/>
        </p:blipFill>
        <p:spPr>
          <a:xfrm>
            <a:off x="9706175" y="4779450"/>
            <a:ext cx="1656725" cy="1656725"/>
          </a:xfrm>
          <a:prstGeom prst="rect">
            <a:avLst/>
          </a:prstGeom>
          <a:noFill/>
          <a:ln>
            <a:noFill/>
          </a:ln>
        </p:spPr>
      </p:pic>
      <p:pic>
        <p:nvPicPr>
          <p:cNvPr id="363" name="Google Shape;363;g12b04ce3b57_3_108"/>
          <p:cNvPicPr preferRelativeResize="0"/>
          <p:nvPr/>
        </p:nvPicPr>
        <p:blipFill rotWithShape="1">
          <a:blip r:embed="rId4">
            <a:alphaModFix/>
          </a:blip>
          <a:srcRect/>
          <a:stretch/>
        </p:blipFill>
        <p:spPr>
          <a:xfrm>
            <a:off x="6198050" y="4836546"/>
            <a:ext cx="2313773" cy="1542525"/>
          </a:xfrm>
          <a:prstGeom prst="rect">
            <a:avLst/>
          </a:prstGeom>
          <a:noFill/>
          <a:ln>
            <a:noFill/>
          </a:ln>
        </p:spPr>
      </p:pic>
      <p:pic>
        <p:nvPicPr>
          <p:cNvPr id="364" name="Google Shape;364;g12b04ce3b57_3_108"/>
          <p:cNvPicPr preferRelativeResize="0"/>
          <p:nvPr/>
        </p:nvPicPr>
        <p:blipFill rotWithShape="1">
          <a:blip r:embed="rId5">
            <a:alphaModFix/>
          </a:blip>
          <a:srcRect/>
          <a:stretch/>
        </p:blipFill>
        <p:spPr>
          <a:xfrm>
            <a:off x="3781425" y="4707050"/>
            <a:ext cx="1801525" cy="18015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g12b04ce3b57_4_0"/>
          <p:cNvSpPr txBox="1">
            <a:spLocks noGrp="1"/>
          </p:cNvSpPr>
          <p:nvPr>
            <p:ph type="body" idx="1"/>
          </p:nvPr>
        </p:nvSpPr>
        <p:spPr>
          <a:xfrm>
            <a:off x="623393" y="541719"/>
            <a:ext cx="9000000" cy="432000"/>
          </a:xfrm>
          <a:prstGeom prst="rect">
            <a:avLst/>
          </a:prstGeom>
          <a:noFill/>
          <a:ln>
            <a:noFill/>
          </a:ln>
        </p:spPr>
        <p:txBody>
          <a:bodyPr spcFirstLastPara="1" wrap="square" lIns="91425" tIns="45700" rIns="91425" bIns="45700" anchor="t" anchorCtr="0">
            <a:noAutofit/>
          </a:bodyPr>
          <a:lstStyle/>
          <a:p>
            <a:pPr marL="0" lvl="0" indent="0" algn="ctr" rtl="1">
              <a:lnSpc>
                <a:spcPct val="100000"/>
              </a:lnSpc>
              <a:spcBef>
                <a:spcPts val="0"/>
              </a:spcBef>
              <a:spcAft>
                <a:spcPts val="0"/>
              </a:spcAft>
              <a:buClr>
                <a:schemeClr val="dk2"/>
              </a:buClr>
              <a:buSzPts val="3600"/>
              <a:buNone/>
              <a:defRPr sz="3600" b="1"/>
            </a:pPr>
            <a:r>
              <a:t>«Ανάλωση κατά προτίμηση πριν από»</a:t>
            </a:r>
          </a:p>
        </p:txBody>
      </p:sp>
      <p:sp>
        <p:nvSpPr>
          <p:cNvPr id="370" name="Google Shape;370;g12b04ce3b57_4_0"/>
          <p:cNvSpPr txBox="1">
            <a:spLocks noGrp="1"/>
          </p:cNvSpPr>
          <p:nvPr>
            <p:ph type="body" idx="2"/>
          </p:nvPr>
        </p:nvSpPr>
        <p:spPr>
          <a:xfrm>
            <a:off x="924368" y="1368975"/>
            <a:ext cx="9630900" cy="4759800"/>
          </a:xfrm>
          <a:prstGeom prst="rect">
            <a:avLst/>
          </a:prstGeom>
          <a:noFill/>
          <a:ln>
            <a:noFill/>
          </a:ln>
        </p:spPr>
        <p:txBody>
          <a:bodyPr spcFirstLastPara="1" wrap="square" lIns="91425" tIns="45700" rIns="91425" bIns="45700" anchor="t" anchorCtr="0">
            <a:noAutofit/>
          </a:bodyPr>
          <a:lstStyle/>
          <a:p>
            <a:pPr marL="457200" lvl="0" indent="-406400" algn="l" rtl="0">
              <a:lnSpc>
                <a:spcPct val="113000"/>
              </a:lnSpc>
              <a:spcBef>
                <a:spcPts val="560"/>
              </a:spcBef>
              <a:spcAft>
                <a:spcPts val="0"/>
              </a:spcAft>
              <a:buClr>
                <a:srgbClr val="333333"/>
              </a:buClr>
              <a:buSzPts val="2800"/>
              <a:buChar char="✔"/>
              <a:defRPr sz="2800"/>
            </a:pPr>
            <a:r>
              <a:rPr sz="2400" dirty="0" err="1">
                <a:solidFill>
                  <a:srgbClr val="333333"/>
                </a:solidFill>
              </a:rPr>
              <a:t>Τρόφιμ</a:t>
            </a:r>
            <a:r>
              <a:rPr sz="2400" dirty="0">
                <a:solidFill>
                  <a:srgbClr val="333333"/>
                </a:solidFill>
              </a:rPr>
              <a:t>α που δεν είναι ευαίσθητα </a:t>
            </a:r>
            <a:r>
              <a:rPr lang="el-GR" sz="2400" dirty="0">
                <a:solidFill>
                  <a:srgbClr val="333333"/>
                </a:solidFill>
              </a:rPr>
              <a:t>σε</a:t>
            </a:r>
            <a:r>
              <a:rPr sz="2400" dirty="0">
                <a:solidFill>
                  <a:srgbClr val="333333"/>
                </a:solidFill>
              </a:rPr>
              <a:t> </a:t>
            </a:r>
            <a:r>
              <a:rPr sz="2400" dirty="0"/>
              <a:t>μικροβιολογική αλλοίωση</a:t>
            </a:r>
            <a:endParaRPr sz="2400" dirty="0">
              <a:solidFill>
                <a:srgbClr val="333333"/>
              </a:solidFill>
            </a:endParaRPr>
          </a:p>
          <a:p>
            <a:pPr marL="457200" lvl="0" indent="-406400" algn="l" rtl="0">
              <a:lnSpc>
                <a:spcPct val="113000"/>
              </a:lnSpc>
              <a:spcBef>
                <a:spcPts val="560"/>
              </a:spcBef>
              <a:spcAft>
                <a:spcPts val="0"/>
              </a:spcAft>
              <a:buClr>
                <a:srgbClr val="333333"/>
              </a:buClr>
              <a:buSzPts val="2800"/>
              <a:buChar char="✔"/>
              <a:defRPr sz="2800">
                <a:solidFill>
                  <a:srgbClr val="333333"/>
                </a:solidFill>
              </a:defRPr>
            </a:pPr>
            <a:r>
              <a:rPr lang="el-GR" sz="2400" dirty="0"/>
              <a:t>Η φράση ακολουθείται από</a:t>
            </a:r>
            <a:r>
              <a:rPr sz="2400" dirty="0"/>
              <a:t> </a:t>
            </a:r>
            <a:r>
              <a:rPr lang="el-GR" sz="2400" dirty="0"/>
              <a:t>την</a:t>
            </a:r>
            <a:r>
              <a:rPr sz="2400" dirty="0"/>
              <a:t> </a:t>
            </a:r>
            <a:r>
              <a:rPr sz="2400" dirty="0" err="1"/>
              <a:t>ημερομηνί</a:t>
            </a:r>
            <a:r>
              <a:rPr sz="2400" dirty="0"/>
              <a:t>α μέχρι την οποία το τρόφιμο διατηρεί την ποιότητά του ή </a:t>
            </a:r>
            <a:r>
              <a:rPr lang="el-GR" sz="2400" dirty="0"/>
              <a:t>από</a:t>
            </a:r>
            <a:r>
              <a:rPr sz="2400" dirty="0"/>
              <a:t> οδηγίες για το σημείο στη συσκευασία όπου αναγράφεται η ημερομηνία</a:t>
            </a:r>
            <a:r>
              <a:rPr lang="el-GR" sz="2400" dirty="0"/>
              <a:t> αυτή</a:t>
            </a:r>
            <a:endParaRPr sz="2400" dirty="0">
              <a:solidFill>
                <a:srgbClr val="333333"/>
              </a:solidFill>
            </a:endParaRPr>
          </a:p>
          <a:p>
            <a:pPr marL="457200" lvl="0" indent="-406400" algn="l" rtl="0">
              <a:lnSpc>
                <a:spcPct val="113000"/>
              </a:lnSpc>
              <a:spcBef>
                <a:spcPts val="560"/>
              </a:spcBef>
              <a:spcAft>
                <a:spcPts val="0"/>
              </a:spcAft>
              <a:buClr>
                <a:srgbClr val="333333"/>
              </a:buClr>
              <a:buSzPts val="2800"/>
              <a:buChar char="✔"/>
              <a:defRPr sz="2800">
                <a:solidFill>
                  <a:srgbClr val="333333"/>
                </a:solidFill>
              </a:defRPr>
            </a:pPr>
            <a:r>
              <a:rPr sz="2400" dirty="0"/>
              <a:t>Η </a:t>
            </a:r>
            <a:r>
              <a:rPr sz="2400" dirty="0" err="1"/>
              <a:t>ημερομηνί</a:t>
            </a:r>
            <a:r>
              <a:rPr sz="2400" dirty="0"/>
              <a:t>α δεν επιλέγεται απαραίτητα βάσει του πότε το προϊόν δεν είναι πλέον κατάλληλο για κατανάλωση, αλλά πότε σημειώνονται αλλαγές στην ποιότητά του</a:t>
            </a:r>
            <a:endParaRPr sz="2400" dirty="0">
              <a:solidFill>
                <a:srgbClr val="333333"/>
              </a:solidFill>
            </a:endParaRPr>
          </a:p>
          <a:p>
            <a:pPr marL="457200" lvl="0" indent="0" algn="l" rtl="0">
              <a:lnSpc>
                <a:spcPct val="113000"/>
              </a:lnSpc>
              <a:spcBef>
                <a:spcPts val="560"/>
              </a:spcBef>
              <a:spcAft>
                <a:spcPts val="0"/>
              </a:spcAft>
              <a:buSzPts val="2000"/>
              <a:buNone/>
            </a:pPr>
            <a:endParaRPr sz="2400" dirty="0">
              <a:solidFill>
                <a:srgbClr val="333333"/>
              </a:solidFill>
            </a:endParaRPr>
          </a:p>
          <a:p>
            <a:pPr marL="1587" lvl="0" indent="0" algn="l" rtl="0">
              <a:lnSpc>
                <a:spcPct val="113000"/>
              </a:lnSpc>
              <a:spcBef>
                <a:spcPts val="560"/>
              </a:spcBef>
              <a:spcAft>
                <a:spcPts val="0"/>
              </a:spcAft>
              <a:buSzPts val="2800"/>
              <a:buNone/>
            </a:pPr>
            <a:endParaRPr sz="2400" dirty="0">
              <a:solidFill>
                <a:srgbClr val="333333"/>
              </a:solidFill>
              <a:latin typeface="Arial"/>
              <a:ea typeface="Arial"/>
              <a:cs typeface="Arial"/>
              <a:sym typeface="Arial"/>
            </a:endParaRPr>
          </a:p>
        </p:txBody>
      </p:sp>
      <p:pic>
        <p:nvPicPr>
          <p:cNvPr id="371" name="Google Shape;371;g12b04ce3b57_4_0"/>
          <p:cNvPicPr preferRelativeResize="0"/>
          <p:nvPr/>
        </p:nvPicPr>
        <p:blipFill rotWithShape="1">
          <a:blip r:embed="rId3">
            <a:alphaModFix/>
          </a:blip>
          <a:srcRect/>
          <a:stretch/>
        </p:blipFill>
        <p:spPr>
          <a:xfrm>
            <a:off x="8763248" y="5020988"/>
            <a:ext cx="1134675" cy="1522949"/>
          </a:xfrm>
          <a:prstGeom prst="rect">
            <a:avLst/>
          </a:prstGeom>
          <a:noFill/>
          <a:ln>
            <a:noFill/>
          </a:ln>
        </p:spPr>
      </p:pic>
      <p:pic>
        <p:nvPicPr>
          <p:cNvPr id="372" name="Google Shape;372;g12b04ce3b57_4_0"/>
          <p:cNvPicPr preferRelativeResize="0"/>
          <p:nvPr/>
        </p:nvPicPr>
        <p:blipFill rotWithShape="1">
          <a:blip r:embed="rId4">
            <a:alphaModFix/>
          </a:blip>
          <a:srcRect l="45302" r="18809"/>
          <a:stretch/>
        </p:blipFill>
        <p:spPr>
          <a:xfrm>
            <a:off x="10555275" y="3014138"/>
            <a:ext cx="1300651" cy="167072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g139971624f0_2_188"/>
          <p:cNvSpPr txBox="1">
            <a:spLocks noGrp="1"/>
          </p:cNvSpPr>
          <p:nvPr>
            <p:ph type="sldNum" idx="12"/>
          </p:nvPr>
        </p:nvSpPr>
        <p:spPr>
          <a:xfrm>
            <a:off x="9313984" y="6356350"/>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nl-NL"/>
              <a:t>34</a:t>
            </a:fld>
            <a:endParaRPr/>
          </a:p>
        </p:txBody>
      </p:sp>
      <p:sp>
        <p:nvSpPr>
          <p:cNvPr id="538" name="Google Shape;538;g139971624f0_2_188"/>
          <p:cNvSpPr txBox="1"/>
          <p:nvPr/>
        </p:nvSpPr>
        <p:spPr>
          <a:xfrm>
            <a:off x="3453600" y="6290800"/>
            <a:ext cx="7426800" cy="369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nl-NL" sz="1200" b="0" i="0" u="sng" strike="noStrike" cap="none">
                <a:solidFill>
                  <a:srgbClr val="FFFFFF"/>
                </a:solidFill>
                <a:latin typeface="Arial"/>
                <a:ea typeface="Arial"/>
                <a:cs typeface="Arial"/>
                <a:sym typeface="Arial"/>
              </a:rPr>
              <a:t>Source:</a:t>
            </a:r>
            <a:r>
              <a:rPr lang="nl-NL" sz="1200" b="0" i="0" u="none" strike="noStrike" cap="none">
                <a:solidFill>
                  <a:srgbClr val="FFFFFF"/>
                </a:solidFill>
                <a:latin typeface="Arial"/>
                <a:ea typeface="Arial"/>
                <a:cs typeface="Arial"/>
                <a:sym typeface="Arial"/>
              </a:rPr>
              <a:t> https://www.eufic.org/en/food-safety/article/best-before-use-by-and-sell-by-dates-explained</a:t>
            </a:r>
            <a:endParaRPr sz="1200" b="0" i="0" u="none" strike="noStrike" cap="none">
              <a:solidFill>
                <a:srgbClr val="FFFFFF"/>
              </a:solidFill>
              <a:latin typeface="Arial"/>
              <a:ea typeface="Arial"/>
              <a:cs typeface="Arial"/>
              <a:sym typeface="Arial"/>
            </a:endParaRPr>
          </a:p>
        </p:txBody>
      </p:sp>
      <p:pic>
        <p:nvPicPr>
          <p:cNvPr id="2" name="Рисунок 3">
            <a:extLst>
              <a:ext uri="{FF2B5EF4-FFF2-40B4-BE49-F238E27FC236}">
                <a16:creationId xmlns:a16="http://schemas.microsoft.com/office/drawing/2014/main" id="{57B74C04-A630-6783-8E60-69B5CA6B5F8F}"/>
              </a:ext>
            </a:extLst>
          </p:cNvPr>
          <p:cNvPicPr>
            <a:picLocks noChangeAspect="1"/>
          </p:cNvPicPr>
          <p:nvPr/>
        </p:nvPicPr>
        <p:blipFill>
          <a:blip r:embed="rId3"/>
          <a:stretch>
            <a:fillRect/>
          </a:stretch>
        </p:blipFill>
        <p:spPr>
          <a:xfrm>
            <a:off x="2019300" y="800100"/>
            <a:ext cx="7645400" cy="4165600"/>
          </a:xfrm>
          <a:prstGeom prst="rect">
            <a:avLst/>
          </a:prstGeom>
        </p:spPr>
      </p:pic>
      <p:sp>
        <p:nvSpPr>
          <p:cNvPr id="3" name="Прямоугольник 4">
            <a:extLst>
              <a:ext uri="{FF2B5EF4-FFF2-40B4-BE49-F238E27FC236}">
                <a16:creationId xmlns:a16="http://schemas.microsoft.com/office/drawing/2014/main" id="{FC3FA2FA-BA43-6BFB-2D74-41CCDBBD3B2C}"/>
              </a:ext>
            </a:extLst>
          </p:cNvPr>
          <p:cNvSpPr/>
          <p:nvPr/>
        </p:nvSpPr>
        <p:spPr>
          <a:xfrm>
            <a:off x="2147975" y="983381"/>
            <a:ext cx="7166009" cy="823339"/>
          </a:xfrm>
          <a:prstGeom prst="rect">
            <a:avLst/>
          </a:prstGeom>
          <a:solidFill>
            <a:srgbClr val="5C85C4"/>
          </a:solidFill>
        </p:spPr>
        <p:txBody>
          <a:bodyPr wrap="none" lIns="0" tIns="0" rIns="0" bIns="0">
            <a:noAutofit/>
          </a:bodyPr>
          <a:lstStyle/>
          <a:p>
            <a:pPr indent="0" algn="ctr">
              <a:defRPr sz="3100">
                <a:solidFill>
                  <a:srgbClr val="FFFFFF"/>
                </a:solidFill>
                <a:latin typeface="Arial"/>
              </a:defRPr>
            </a:pPr>
            <a:r>
              <a:rPr lang="el-GR" sz="2000" b="1" dirty="0"/>
              <a:t>Η κατανόηση των επισημάνσεων ημερομηνίας μπορεί να </a:t>
            </a:r>
          </a:p>
          <a:p>
            <a:pPr indent="0" algn="ctr">
              <a:defRPr sz="3100">
                <a:solidFill>
                  <a:srgbClr val="FFFFFF"/>
                </a:solidFill>
                <a:latin typeface="Arial"/>
              </a:defRPr>
            </a:pPr>
            <a:r>
              <a:rPr lang="el-GR" sz="2000" b="1" dirty="0"/>
              <a:t>σας βοηθήσει:</a:t>
            </a:r>
            <a:endParaRPr sz="2000" b="1" dirty="0"/>
          </a:p>
        </p:txBody>
      </p:sp>
      <p:sp>
        <p:nvSpPr>
          <p:cNvPr id="4" name="Прямоугольник 5">
            <a:extLst>
              <a:ext uri="{FF2B5EF4-FFF2-40B4-BE49-F238E27FC236}">
                <a16:creationId xmlns:a16="http://schemas.microsoft.com/office/drawing/2014/main" id="{44A550AC-69A3-F7C3-88F7-F63C13A9C165}"/>
              </a:ext>
            </a:extLst>
          </p:cNvPr>
          <p:cNvSpPr/>
          <p:nvPr/>
        </p:nvSpPr>
        <p:spPr>
          <a:xfrm>
            <a:off x="2598420" y="3164840"/>
            <a:ext cx="1529080" cy="538480"/>
          </a:xfrm>
          <a:prstGeom prst="rect">
            <a:avLst/>
          </a:prstGeom>
          <a:solidFill>
            <a:srgbClr val="5C85C3"/>
          </a:solidFill>
        </p:spPr>
        <p:txBody>
          <a:bodyPr lIns="0" tIns="0" rIns="0" bIns="0">
            <a:noAutofit/>
          </a:bodyPr>
          <a:lstStyle/>
          <a:p>
            <a:pPr indent="0" algn="ctr">
              <a:lnSpc>
                <a:spcPct val="76000"/>
              </a:lnSpc>
              <a:defRPr sz="1900">
                <a:solidFill>
                  <a:srgbClr val="FFFFFF"/>
                </a:solidFill>
                <a:latin typeface="Calibri"/>
              </a:defRPr>
            </a:pPr>
            <a:r>
              <a:rPr sz="1600"/>
              <a:t>να αποφεύγετε τις τροφικές δηλητηριάσεις</a:t>
            </a:r>
          </a:p>
        </p:txBody>
      </p:sp>
      <p:sp>
        <p:nvSpPr>
          <p:cNvPr id="5" name="Прямоугольник 6">
            <a:extLst>
              <a:ext uri="{FF2B5EF4-FFF2-40B4-BE49-F238E27FC236}">
                <a16:creationId xmlns:a16="http://schemas.microsoft.com/office/drawing/2014/main" id="{A35FBB89-4C0E-37B9-D1F4-DF917A2AD445}"/>
              </a:ext>
            </a:extLst>
          </p:cNvPr>
          <p:cNvSpPr/>
          <p:nvPr/>
        </p:nvSpPr>
        <p:spPr>
          <a:xfrm>
            <a:off x="4886960" y="3164840"/>
            <a:ext cx="1920240" cy="502920"/>
          </a:xfrm>
          <a:prstGeom prst="rect">
            <a:avLst/>
          </a:prstGeom>
          <a:solidFill>
            <a:srgbClr val="5C85C3"/>
          </a:solidFill>
        </p:spPr>
        <p:txBody>
          <a:bodyPr lIns="0" tIns="0" rIns="0" bIns="0">
            <a:noAutofit/>
          </a:bodyPr>
          <a:lstStyle/>
          <a:p>
            <a:pPr indent="0" algn="ctr">
              <a:lnSpc>
                <a:spcPct val="76000"/>
              </a:lnSpc>
              <a:defRPr sz="1900">
                <a:solidFill>
                  <a:srgbClr val="FFFFFF"/>
                </a:solidFill>
                <a:latin typeface="Calibri"/>
              </a:defRPr>
            </a:pPr>
            <a:r>
              <a:rPr sz="1600"/>
              <a:t>να αποφεύγετε την αχρείαστη σπατάλη τροφίμων</a:t>
            </a:r>
          </a:p>
        </p:txBody>
      </p:sp>
      <p:sp>
        <p:nvSpPr>
          <p:cNvPr id="6" name="Прямоугольник 7">
            <a:extLst>
              <a:ext uri="{FF2B5EF4-FFF2-40B4-BE49-F238E27FC236}">
                <a16:creationId xmlns:a16="http://schemas.microsoft.com/office/drawing/2014/main" id="{F26E8BE0-3D8C-90C7-824A-8ADC3D0D5814}"/>
              </a:ext>
            </a:extLst>
          </p:cNvPr>
          <p:cNvSpPr/>
          <p:nvPr/>
        </p:nvSpPr>
        <p:spPr>
          <a:xfrm>
            <a:off x="7167000" y="3131820"/>
            <a:ext cx="1244600" cy="340360"/>
          </a:xfrm>
          <a:prstGeom prst="rect">
            <a:avLst/>
          </a:prstGeom>
          <a:solidFill>
            <a:srgbClr val="5C85C3"/>
          </a:solidFill>
        </p:spPr>
        <p:txBody>
          <a:bodyPr wrap="none" lIns="0" tIns="0" rIns="0" bIns="0">
            <a:noAutofit/>
          </a:bodyPr>
          <a:lstStyle/>
          <a:p>
            <a:pPr indent="0">
              <a:defRPr sz="1900">
                <a:solidFill>
                  <a:srgbClr val="FFFFFF"/>
                </a:solidFill>
                <a:latin typeface="Calibri"/>
              </a:defRPr>
            </a:pPr>
            <a:r>
              <a:rPr sz="1600" dirty="0"/>
              <a:t>να </a:t>
            </a:r>
            <a:r>
              <a:rPr sz="1600" dirty="0" err="1"/>
              <a:t>εξοικονομείτε</a:t>
            </a:r>
            <a:r>
              <a:rPr sz="1600" dirty="0"/>
              <a:t> </a:t>
            </a:r>
            <a:r>
              <a:rPr sz="1600" dirty="0" err="1"/>
              <a:t>χρήμ</a:t>
            </a:r>
            <a:r>
              <a:rPr sz="1600" dirty="0"/>
              <a:t>ατα</a:t>
            </a:r>
          </a:p>
        </p:txBody>
      </p:sp>
      <p:sp>
        <p:nvSpPr>
          <p:cNvPr id="7" name="Прямоугольник 8">
            <a:extLst>
              <a:ext uri="{FF2B5EF4-FFF2-40B4-BE49-F238E27FC236}">
                <a16:creationId xmlns:a16="http://schemas.microsoft.com/office/drawing/2014/main" id="{89432D2B-02DB-68AB-9636-DB6603ADD235}"/>
              </a:ext>
            </a:extLst>
          </p:cNvPr>
          <p:cNvSpPr/>
          <p:nvPr/>
        </p:nvSpPr>
        <p:spPr>
          <a:xfrm>
            <a:off x="5346700" y="4191000"/>
            <a:ext cx="1112520" cy="304800"/>
          </a:xfrm>
          <a:prstGeom prst="rect">
            <a:avLst/>
          </a:prstGeom>
          <a:solidFill>
            <a:srgbClr val="6E9DDC"/>
          </a:solidFill>
        </p:spPr>
        <p:txBody>
          <a:bodyPr wrap="none" lIns="0" tIns="0" rIns="0" bIns="0">
            <a:noAutofit/>
          </a:bodyPr>
          <a:lstStyle/>
          <a:p>
            <a:pPr indent="0">
              <a:defRPr sz="1900">
                <a:solidFill>
                  <a:srgbClr val="FFFFFF"/>
                </a:solidFill>
                <a:latin typeface="Calibri"/>
              </a:defRPr>
            </a:pPr>
            <a:r>
              <a:rPr sz="1600"/>
              <a:t>Τριπλή νίκη!</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g13a77badb01_0_0"/>
          <p:cNvSpPr txBox="1">
            <a:spLocks noGrp="1"/>
          </p:cNvSpPr>
          <p:nvPr>
            <p:ph type="body" idx="1"/>
          </p:nvPr>
        </p:nvSpPr>
        <p:spPr>
          <a:xfrm>
            <a:off x="623393" y="541719"/>
            <a:ext cx="9000000" cy="432000"/>
          </a:xfrm>
          <a:prstGeom prst="rect">
            <a:avLst/>
          </a:prstGeom>
          <a:noFill/>
          <a:ln>
            <a:noFill/>
          </a:ln>
        </p:spPr>
        <p:txBody>
          <a:bodyPr spcFirstLastPara="1" wrap="square" lIns="91425" tIns="45700" rIns="91425" bIns="45700" anchor="t" anchorCtr="0">
            <a:noAutofit/>
          </a:bodyPr>
          <a:lstStyle/>
          <a:p>
            <a:pPr marL="0" lvl="0" indent="0" algn="ctr" rtl="1">
              <a:lnSpc>
                <a:spcPct val="100000"/>
              </a:lnSpc>
              <a:spcBef>
                <a:spcPts val="0"/>
              </a:spcBef>
              <a:spcAft>
                <a:spcPts val="0"/>
              </a:spcAft>
              <a:buClr>
                <a:schemeClr val="dk2"/>
              </a:buClr>
              <a:buSzPts val="3600"/>
              <a:buNone/>
              <a:defRPr sz="3600" b="1">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1"/>
                  </a:ext>
                </a:extLst>
              </a:defRPr>
            </a:pPr>
            <a:r>
              <a:rPr sz="2800" dirty="0"/>
              <a:t>Επ</a:t>
            </a:r>
            <a:r>
              <a:rPr sz="2800" dirty="0" err="1"/>
              <a:t>ισημάνσεις</a:t>
            </a:r>
            <a:r>
              <a:rPr sz="2800" dirty="0"/>
              <a:t> </a:t>
            </a:r>
            <a:r>
              <a:rPr sz="2800" dirty="0" err="1"/>
              <a:t>στη</a:t>
            </a:r>
            <a:r>
              <a:rPr lang="el-GR" sz="2800" dirty="0"/>
              <a:t>ν</a:t>
            </a:r>
            <a:r>
              <a:rPr sz="2800" dirty="0"/>
              <a:t> μπ</a:t>
            </a:r>
            <a:r>
              <a:rPr sz="2800" dirty="0" err="1"/>
              <a:t>ροστινή</a:t>
            </a:r>
            <a:r>
              <a:rPr sz="2800" dirty="0"/>
              <a:t> </a:t>
            </a:r>
            <a:r>
              <a:rPr sz="2800" dirty="0" err="1"/>
              <a:t>όψη</a:t>
            </a:r>
            <a:r>
              <a:rPr sz="2800" dirty="0"/>
              <a:t> </a:t>
            </a:r>
            <a:r>
              <a:rPr sz="2800" dirty="0" err="1"/>
              <a:t>της</a:t>
            </a:r>
            <a:r>
              <a:rPr sz="2800" dirty="0"/>
              <a:t> </a:t>
            </a:r>
            <a:r>
              <a:rPr sz="2800" dirty="0" err="1"/>
              <a:t>συσκευ</a:t>
            </a:r>
            <a:r>
              <a:rPr sz="2800" dirty="0"/>
              <a:t>ασίας</a:t>
            </a:r>
          </a:p>
        </p:txBody>
      </p:sp>
      <p:sp>
        <p:nvSpPr>
          <p:cNvPr id="385" name="Google Shape;385;g13a77badb01_0_0"/>
          <p:cNvSpPr txBox="1">
            <a:spLocks noGrp="1"/>
          </p:cNvSpPr>
          <p:nvPr>
            <p:ph type="body" idx="2"/>
          </p:nvPr>
        </p:nvSpPr>
        <p:spPr>
          <a:xfrm>
            <a:off x="924373" y="1368975"/>
            <a:ext cx="7482300" cy="4759800"/>
          </a:xfrm>
          <a:prstGeom prst="rect">
            <a:avLst/>
          </a:prstGeom>
          <a:noFill/>
          <a:ln>
            <a:noFill/>
          </a:ln>
        </p:spPr>
        <p:txBody>
          <a:bodyPr spcFirstLastPara="1" wrap="square" lIns="91425" tIns="45700" rIns="91425" bIns="45700" anchor="t" anchorCtr="0">
            <a:noAutofit/>
          </a:bodyPr>
          <a:lstStyle/>
          <a:p>
            <a:pPr marL="457200" lvl="0" indent="-336550" algn="l" rtl="0">
              <a:lnSpc>
                <a:spcPct val="113000"/>
              </a:lnSpc>
              <a:spcBef>
                <a:spcPts val="560"/>
              </a:spcBef>
              <a:spcAft>
                <a:spcPts val="0"/>
              </a:spcAft>
              <a:buClr>
                <a:srgbClr val="333333"/>
              </a:buClr>
              <a:buSzPts val="1700"/>
              <a:buChar char="✔"/>
              <a:defRPr sz="1700">
                <a:solidFill>
                  <a:srgbClr val="333333"/>
                </a:solidFill>
              </a:defRPr>
            </a:pPr>
            <a:r>
              <a:rPr sz="1400" dirty="0" err="1"/>
              <a:t>Οι</a:t>
            </a:r>
            <a:r>
              <a:rPr sz="1400" dirty="0"/>
              <a:t> επ</a:t>
            </a:r>
            <a:r>
              <a:rPr sz="1400" dirty="0" err="1"/>
              <a:t>ισημάνσεις</a:t>
            </a:r>
            <a:r>
              <a:rPr sz="1400" dirty="0"/>
              <a:t> </a:t>
            </a:r>
            <a:r>
              <a:rPr sz="1400" dirty="0" err="1"/>
              <a:t>στην</a:t>
            </a:r>
            <a:r>
              <a:rPr sz="1400" dirty="0"/>
              <a:t> μπ</a:t>
            </a:r>
            <a:r>
              <a:rPr sz="1400" dirty="0" err="1"/>
              <a:t>ροστινή</a:t>
            </a:r>
            <a:r>
              <a:rPr sz="1400" dirty="0"/>
              <a:t> </a:t>
            </a:r>
            <a:r>
              <a:rPr sz="1400" dirty="0" err="1"/>
              <a:t>όψη</a:t>
            </a:r>
            <a:r>
              <a:rPr sz="1400" dirty="0"/>
              <a:t> </a:t>
            </a:r>
            <a:r>
              <a:rPr sz="1400" dirty="0" err="1"/>
              <a:t>της</a:t>
            </a:r>
            <a:r>
              <a:rPr sz="1400" dirty="0"/>
              <a:t> </a:t>
            </a:r>
            <a:r>
              <a:rPr sz="1400" dirty="0" err="1"/>
              <a:t>συσκευ</a:t>
            </a:r>
            <a:r>
              <a:rPr sz="1400" dirty="0"/>
              <a:t>ασίας (</a:t>
            </a:r>
            <a:r>
              <a:rPr lang="en-GB" sz="1400" dirty="0"/>
              <a:t>Front of package labels - </a:t>
            </a:r>
            <a:r>
              <a:rPr sz="1400" dirty="0"/>
              <a:t>FOPL) είναι σύμβολα που βρίσκονται στο μπροστινό μέρος του προϊόντος</a:t>
            </a:r>
            <a:endParaRPr sz="1400" dirty="0">
              <a:solidFill>
                <a:srgbClr val="333333"/>
              </a:solidFill>
            </a:endParaRPr>
          </a:p>
          <a:p>
            <a:pPr marL="457200" lvl="0" indent="-336550" algn="l" rtl="0">
              <a:lnSpc>
                <a:spcPct val="113000"/>
              </a:lnSpc>
              <a:spcBef>
                <a:spcPts val="560"/>
              </a:spcBef>
              <a:spcAft>
                <a:spcPts val="0"/>
              </a:spcAft>
              <a:buClr>
                <a:srgbClr val="333333"/>
              </a:buClr>
              <a:buSzPts val="1700"/>
              <a:buChar char="✔"/>
              <a:defRPr sz="1700">
                <a:solidFill>
                  <a:srgbClr val="333333"/>
                </a:solidFill>
              </a:defRPr>
            </a:pPr>
            <a:r>
              <a:rPr sz="1400" dirty="0"/>
              <a:t>Μπ</a:t>
            </a:r>
            <a:r>
              <a:rPr sz="1400" dirty="0" err="1"/>
              <a:t>ορούν</a:t>
            </a:r>
            <a:r>
              <a:rPr sz="1400" dirty="0"/>
              <a:t> να μας </a:t>
            </a:r>
            <a:r>
              <a:rPr sz="1400" dirty="0" err="1"/>
              <a:t>ενημερώσουν</a:t>
            </a:r>
            <a:r>
              <a:rPr sz="1400" dirty="0"/>
              <a:t> </a:t>
            </a:r>
            <a:r>
              <a:rPr sz="1400" dirty="0" err="1"/>
              <a:t>γι</a:t>
            </a:r>
            <a:r>
              <a:rPr sz="1400" dirty="0"/>
              <a:t>α τα εξής:</a:t>
            </a:r>
            <a:endParaRPr sz="1400" dirty="0">
              <a:solidFill>
                <a:srgbClr val="333333"/>
              </a:solidFill>
            </a:endParaRPr>
          </a:p>
          <a:p>
            <a:pPr marL="914400" lvl="1" indent="-336550" algn="l" rtl="0">
              <a:lnSpc>
                <a:spcPct val="113000"/>
              </a:lnSpc>
              <a:spcBef>
                <a:spcPts val="560"/>
              </a:spcBef>
              <a:spcAft>
                <a:spcPts val="0"/>
              </a:spcAft>
              <a:buClr>
                <a:srgbClr val="333333"/>
              </a:buClr>
              <a:buSzPts val="1700"/>
              <a:buChar char="•"/>
              <a:defRPr sz="1700">
                <a:solidFill>
                  <a:srgbClr val="333333"/>
                </a:solidFill>
              </a:defRPr>
            </a:pPr>
            <a:r>
              <a:rPr sz="1400" dirty="0" err="1"/>
              <a:t>τη</a:t>
            </a:r>
            <a:r>
              <a:rPr sz="1400" dirty="0"/>
              <a:t> </a:t>
            </a:r>
            <a:r>
              <a:rPr sz="1400" dirty="0" err="1"/>
              <a:t>θρε</a:t>
            </a:r>
            <a:r>
              <a:rPr sz="1400" dirty="0"/>
              <a:t>πτική σύσταση</a:t>
            </a:r>
            <a:endParaRPr sz="1400" dirty="0">
              <a:solidFill>
                <a:srgbClr val="333333"/>
              </a:solidFill>
            </a:endParaRPr>
          </a:p>
          <a:p>
            <a:pPr marL="914400" lvl="1" indent="-336550" algn="l" rtl="0">
              <a:lnSpc>
                <a:spcPct val="113000"/>
              </a:lnSpc>
              <a:spcBef>
                <a:spcPts val="560"/>
              </a:spcBef>
              <a:spcAft>
                <a:spcPts val="0"/>
              </a:spcAft>
              <a:buClr>
                <a:srgbClr val="333333"/>
              </a:buClr>
              <a:buSzPts val="1700"/>
              <a:buChar char="•"/>
              <a:defRPr sz="1700">
                <a:solidFill>
                  <a:srgbClr val="333333"/>
                </a:solidFill>
              </a:defRPr>
            </a:pPr>
            <a:r>
              <a:rPr sz="1400" dirty="0" err="1"/>
              <a:t>τη</a:t>
            </a:r>
            <a:r>
              <a:rPr sz="1400" dirty="0"/>
              <a:t> </a:t>
            </a:r>
            <a:r>
              <a:rPr sz="1400" dirty="0" err="1"/>
              <a:t>γεωργική</a:t>
            </a:r>
            <a:r>
              <a:rPr sz="1400" dirty="0"/>
              <a:t> π</a:t>
            </a:r>
            <a:r>
              <a:rPr sz="1400" dirty="0" err="1"/>
              <a:t>ροέλευση</a:t>
            </a:r>
            <a:r>
              <a:rPr sz="1400" dirty="0"/>
              <a:t> (β</a:t>
            </a:r>
            <a:r>
              <a:rPr sz="1400" dirty="0" err="1"/>
              <a:t>ιολογικό</a:t>
            </a:r>
            <a:r>
              <a:rPr sz="1400" dirty="0"/>
              <a:t>, </a:t>
            </a:r>
            <a:r>
              <a:rPr sz="1400" dirty="0" err="1"/>
              <a:t>το</a:t>
            </a:r>
            <a:r>
              <a:rPr sz="1400" dirty="0"/>
              <a:t>πικής προέλευσης...)</a:t>
            </a:r>
            <a:endParaRPr sz="1400" dirty="0">
              <a:solidFill>
                <a:srgbClr val="333333"/>
              </a:solidFill>
            </a:endParaRPr>
          </a:p>
          <a:p>
            <a:pPr marL="914400" lvl="1" indent="-336550" algn="l" rtl="0">
              <a:lnSpc>
                <a:spcPct val="113000"/>
              </a:lnSpc>
              <a:spcBef>
                <a:spcPts val="560"/>
              </a:spcBef>
              <a:spcAft>
                <a:spcPts val="0"/>
              </a:spcAft>
              <a:buClr>
                <a:srgbClr val="333333"/>
              </a:buClr>
              <a:buSzPts val="1700"/>
              <a:buChar char="•"/>
              <a:defRPr sz="1700">
                <a:solidFill>
                  <a:srgbClr val="333333"/>
                </a:solidFill>
              </a:defRPr>
            </a:pPr>
            <a:r>
              <a:rPr sz="1400" dirty="0" err="1"/>
              <a:t>ειδικές</a:t>
            </a:r>
            <a:r>
              <a:rPr sz="1400" dirty="0"/>
              <a:t> </a:t>
            </a:r>
            <a:r>
              <a:rPr sz="1400" dirty="0" err="1"/>
              <a:t>δι</a:t>
            </a:r>
            <a:r>
              <a:rPr sz="1400" dirty="0"/>
              <a:t>ατροφικές απαιτήσεις (χορτοφαγικά τρόφιμα, χωρίς γλουτένη...)</a:t>
            </a:r>
            <a:endParaRPr sz="1400" dirty="0">
              <a:solidFill>
                <a:srgbClr val="333333"/>
              </a:solidFill>
            </a:endParaRPr>
          </a:p>
          <a:p>
            <a:pPr marL="457200" lvl="0" indent="-336550" algn="l" rtl="0">
              <a:lnSpc>
                <a:spcPct val="113000"/>
              </a:lnSpc>
              <a:spcBef>
                <a:spcPts val="560"/>
              </a:spcBef>
              <a:spcAft>
                <a:spcPts val="0"/>
              </a:spcAft>
              <a:buClr>
                <a:srgbClr val="333333"/>
              </a:buClr>
              <a:buSzPts val="1700"/>
              <a:buChar char="✔"/>
              <a:defRPr sz="1700">
                <a:solidFill>
                  <a:srgbClr val="333333"/>
                </a:solidFill>
              </a:defRPr>
            </a:pPr>
            <a:r>
              <a:rPr sz="1400" dirty="0"/>
              <a:t>Η ΕΕ απ</a:t>
            </a:r>
            <a:r>
              <a:rPr sz="1400" dirty="0" err="1"/>
              <a:t>οφάσισε</a:t>
            </a:r>
            <a:r>
              <a:rPr sz="1400" dirty="0"/>
              <a:t> να </a:t>
            </a:r>
            <a:r>
              <a:rPr sz="1400" dirty="0" err="1"/>
              <a:t>εισ</a:t>
            </a:r>
            <a:r>
              <a:rPr sz="1400" dirty="0"/>
              <a:t>αγάγει ένα εναρμονισμένο σύστημα επισήμανσης FOPL, το οποίο θα υπάρχει σε όλες τις συσκευασίες που </a:t>
            </a:r>
            <a:r>
              <a:rPr lang="el-GR" sz="1400" dirty="0"/>
              <a:t>διατίθενται</a:t>
            </a:r>
            <a:r>
              <a:rPr sz="1400" dirty="0"/>
              <a:t> στην ΕΕ. </a:t>
            </a:r>
            <a:r>
              <a:rPr sz="1400" dirty="0" err="1"/>
              <a:t>Το</a:t>
            </a:r>
            <a:r>
              <a:rPr sz="1400" dirty="0"/>
              <a:t> </a:t>
            </a:r>
            <a:r>
              <a:rPr sz="1400" dirty="0" err="1"/>
              <a:t>σύστημ</a:t>
            </a:r>
            <a:r>
              <a:rPr sz="1400" dirty="0"/>
              <a:t>α θα πρέπει να ενημερώνει τους πελάτες σχετικά με τη θρεπτική σύσταση των τροφίμων, έτσι ώστε να είναι πιο εύκολο για τον καταναλωτή να κάνει μια υγιεινή και θρεπτική επιλογή στην πράξη</a:t>
            </a:r>
            <a:endParaRPr sz="1400" dirty="0">
              <a:solidFill>
                <a:srgbClr val="333333"/>
              </a:solidFill>
            </a:endParaRPr>
          </a:p>
          <a:p>
            <a:pPr marL="457200" lvl="0" indent="-336550" algn="l" rtl="0">
              <a:lnSpc>
                <a:spcPct val="113000"/>
              </a:lnSpc>
              <a:spcBef>
                <a:spcPts val="560"/>
              </a:spcBef>
              <a:spcAft>
                <a:spcPts val="0"/>
              </a:spcAft>
              <a:buClr>
                <a:srgbClr val="333333"/>
              </a:buClr>
              <a:buSzPts val="1700"/>
              <a:buChar char="✔"/>
              <a:defRPr sz="1700">
                <a:solidFill>
                  <a:srgbClr val="333333"/>
                </a:solidFill>
              </a:defRPr>
            </a:pPr>
            <a:r>
              <a:rPr sz="1400" dirty="0" err="1"/>
              <a:t>Οι</a:t>
            </a:r>
            <a:r>
              <a:rPr sz="1400" dirty="0"/>
              <a:t> </a:t>
            </a:r>
            <a:r>
              <a:rPr sz="1400" dirty="0" err="1"/>
              <a:t>συζητήσεις</a:t>
            </a:r>
            <a:r>
              <a:rPr sz="1400" dirty="0"/>
              <a:t> </a:t>
            </a:r>
            <a:r>
              <a:rPr sz="1400" dirty="0" err="1"/>
              <a:t>σχετικά</a:t>
            </a:r>
            <a:r>
              <a:rPr sz="1400" dirty="0"/>
              <a:t> </a:t>
            </a:r>
            <a:r>
              <a:rPr sz="1400" dirty="0" err="1"/>
              <a:t>με</a:t>
            </a:r>
            <a:r>
              <a:rPr sz="1400" dirty="0"/>
              <a:t> </a:t>
            </a:r>
            <a:r>
              <a:rPr sz="1400" dirty="0" err="1"/>
              <a:t>σύστημ</a:t>
            </a:r>
            <a:r>
              <a:rPr sz="1400" dirty="0"/>
              <a:t>α</a:t>
            </a:r>
            <a:r>
              <a:rPr lang="el-GR" sz="1400" dirty="0"/>
              <a:t>τα που βοηθούν τους καταναλωτές να επιλέξουν τα τρόφιμα τους </a:t>
            </a:r>
            <a:r>
              <a:rPr sz="1400" dirty="0" err="1"/>
              <a:t>είν</a:t>
            </a:r>
            <a:r>
              <a:rPr sz="1400" dirty="0"/>
              <a:t>αι σε εξέλιξ</a:t>
            </a:r>
            <a:r>
              <a:rPr lang="el-GR" sz="1400" dirty="0"/>
              <a:t>η</a:t>
            </a:r>
            <a:r>
              <a:rPr sz="1400" dirty="0"/>
              <a:t>, αλλά ένα από τα προτιμότερα είναι το σύστημα NUTRI-SCORE, το οποίο υποστηρίζεται ευρέως από επιστημονικούς φορείς, φορείς υγείας και φορείς προστασίας καταναλωτών</a:t>
            </a:r>
            <a:endParaRPr sz="1400" dirty="0">
              <a:solidFill>
                <a:srgbClr val="333333"/>
              </a:solidFill>
            </a:endParaRPr>
          </a:p>
          <a:p>
            <a:pPr marL="457200" lvl="0" indent="-336550" algn="l" rtl="0">
              <a:lnSpc>
                <a:spcPct val="113000"/>
              </a:lnSpc>
              <a:spcBef>
                <a:spcPts val="560"/>
              </a:spcBef>
              <a:spcAft>
                <a:spcPts val="0"/>
              </a:spcAft>
              <a:buClr>
                <a:srgbClr val="333333"/>
              </a:buClr>
              <a:buSzPts val="1700"/>
              <a:buChar char="✔"/>
            </a:pPr>
            <a:r>
              <a:rPr sz="1400" dirty="0" err="1">
                <a:solidFill>
                  <a:srgbClr val="333333"/>
                </a:solidFill>
              </a:rPr>
              <a:t>Περισσότερες</a:t>
            </a:r>
            <a:r>
              <a:rPr sz="1400" dirty="0">
                <a:solidFill>
                  <a:srgbClr val="333333"/>
                </a:solidFill>
              </a:rPr>
              <a:t> π</a:t>
            </a:r>
            <a:r>
              <a:rPr sz="1400" dirty="0" err="1">
                <a:solidFill>
                  <a:srgbClr val="333333"/>
                </a:solidFill>
              </a:rPr>
              <a:t>ληροφορίες</a:t>
            </a:r>
            <a:r>
              <a:rPr sz="1400" dirty="0">
                <a:solidFill>
                  <a:srgbClr val="333333"/>
                </a:solidFill>
              </a:rPr>
              <a:t>: </a:t>
            </a:r>
            <a:r>
              <a:rPr sz="700" u="sng" dirty="0">
                <a:solidFill>
                  <a:schemeClr val="hlink"/>
                </a:solidFill>
                <a:hlinkClick r:id="rId3"/>
              </a:rPr>
              <a:t>https://www.europarl.europa.eu/legislative-train/theme-a-european-green-deal/file-mandatory-front-of-pack-nutrition-labelling</a:t>
            </a:r>
            <a:br>
              <a:rPr lang="nl-NL" sz="700" dirty="0">
                <a:solidFill>
                  <a:srgbClr val="333333"/>
                </a:solidFill>
              </a:rPr>
            </a:br>
            <a:r>
              <a:rPr sz="700" u="sng" dirty="0">
                <a:solidFill>
                  <a:schemeClr val="hlink"/>
                </a:solidFill>
                <a:hlinkClick r:id="rId4"/>
              </a:rPr>
              <a:t>https://www.iarc.who.int/news-events/nutri-score/</a:t>
            </a:r>
            <a:r>
              <a:rPr sz="700" dirty="0">
                <a:solidFill>
                  <a:srgbClr val="333333"/>
                </a:solidFill>
              </a:rPr>
              <a:t> </a:t>
            </a:r>
          </a:p>
          <a:p>
            <a:pPr marL="1587" lvl="0" indent="0" algn="l" rtl="0">
              <a:lnSpc>
                <a:spcPct val="113000"/>
              </a:lnSpc>
              <a:spcBef>
                <a:spcPts val="560"/>
              </a:spcBef>
              <a:spcAft>
                <a:spcPts val="0"/>
              </a:spcAft>
              <a:buSzPts val="2800"/>
              <a:buNone/>
            </a:pPr>
            <a:endParaRPr sz="1800" dirty="0">
              <a:solidFill>
                <a:srgbClr val="333333"/>
              </a:solidFill>
              <a:latin typeface="Arial"/>
              <a:ea typeface="Arial"/>
              <a:cs typeface="Arial"/>
              <a:sym typeface="Arial"/>
            </a:endParaRPr>
          </a:p>
        </p:txBody>
      </p:sp>
      <p:pic>
        <p:nvPicPr>
          <p:cNvPr id="388" name="Google Shape;388;g13a77badb01_0_0"/>
          <p:cNvPicPr preferRelativeResize="0"/>
          <p:nvPr/>
        </p:nvPicPr>
        <p:blipFill rotWithShape="1">
          <a:blip r:embed="rId5">
            <a:alphaModFix/>
          </a:blip>
          <a:srcRect/>
          <a:stretch/>
        </p:blipFill>
        <p:spPr>
          <a:xfrm>
            <a:off x="8770499" y="4692257"/>
            <a:ext cx="1064325" cy="1064325"/>
          </a:xfrm>
          <a:prstGeom prst="rect">
            <a:avLst/>
          </a:prstGeom>
          <a:noFill/>
          <a:ln>
            <a:noFill/>
          </a:ln>
        </p:spPr>
      </p:pic>
      <p:pic>
        <p:nvPicPr>
          <p:cNvPr id="389" name="Google Shape;389;g13a77badb01_0_0"/>
          <p:cNvPicPr preferRelativeResize="0"/>
          <p:nvPr/>
        </p:nvPicPr>
        <p:blipFill rotWithShape="1">
          <a:blip r:embed="rId6">
            <a:alphaModFix/>
          </a:blip>
          <a:srcRect/>
          <a:stretch/>
        </p:blipFill>
        <p:spPr>
          <a:xfrm>
            <a:off x="9929500" y="4836119"/>
            <a:ext cx="776600" cy="776600"/>
          </a:xfrm>
          <a:prstGeom prst="rect">
            <a:avLst/>
          </a:prstGeom>
          <a:noFill/>
          <a:ln>
            <a:noFill/>
          </a:ln>
        </p:spPr>
      </p:pic>
      <p:pic>
        <p:nvPicPr>
          <p:cNvPr id="390" name="Google Shape;390;g13a77badb01_0_0"/>
          <p:cNvPicPr preferRelativeResize="0"/>
          <p:nvPr/>
        </p:nvPicPr>
        <p:blipFill rotWithShape="1">
          <a:blip r:embed="rId7">
            <a:alphaModFix/>
          </a:blip>
          <a:srcRect/>
          <a:stretch/>
        </p:blipFill>
        <p:spPr>
          <a:xfrm>
            <a:off x="10923400" y="4803235"/>
            <a:ext cx="842350" cy="842350"/>
          </a:xfrm>
          <a:prstGeom prst="rect">
            <a:avLst/>
          </a:prstGeom>
          <a:noFill/>
          <a:ln>
            <a:noFill/>
          </a:ln>
        </p:spPr>
      </p:pic>
      <p:pic>
        <p:nvPicPr>
          <p:cNvPr id="391" name="Google Shape;391;g13a77badb01_0_0"/>
          <p:cNvPicPr preferRelativeResize="0"/>
          <p:nvPr/>
        </p:nvPicPr>
        <p:blipFill rotWithShape="1">
          <a:blip r:embed="rId8">
            <a:alphaModFix/>
          </a:blip>
          <a:srcRect/>
          <a:stretch/>
        </p:blipFill>
        <p:spPr>
          <a:xfrm>
            <a:off x="9972625" y="5866425"/>
            <a:ext cx="956674" cy="637775"/>
          </a:xfrm>
          <a:prstGeom prst="rect">
            <a:avLst/>
          </a:prstGeom>
          <a:noFill/>
          <a:ln>
            <a:noFill/>
          </a:ln>
        </p:spPr>
      </p:pic>
      <p:pic>
        <p:nvPicPr>
          <p:cNvPr id="10" name="Рисунок 9">
            <a:extLst>
              <a:ext uri="{FF2B5EF4-FFF2-40B4-BE49-F238E27FC236}">
                <a16:creationId xmlns:a16="http://schemas.microsoft.com/office/drawing/2014/main" id="{73C4653A-ECF1-4868-A9F3-DE9D323C0DEE}"/>
              </a:ext>
            </a:extLst>
          </p:cNvPr>
          <p:cNvPicPr>
            <a:picLocks noChangeAspect="1"/>
          </p:cNvPicPr>
          <p:nvPr/>
        </p:nvPicPr>
        <p:blipFill>
          <a:blip r:embed="rId9"/>
          <a:stretch>
            <a:fillRect/>
          </a:stretch>
        </p:blipFill>
        <p:spPr>
          <a:xfrm>
            <a:off x="9130843" y="1841956"/>
            <a:ext cx="2730043" cy="2870383"/>
          </a:xfrm>
          <a:prstGeom prst="rect">
            <a:avLst/>
          </a:prstGeom>
        </p:spPr>
      </p:pic>
      <p:sp>
        <p:nvSpPr>
          <p:cNvPr id="11" name="Прямоугольник 10">
            <a:extLst>
              <a:ext uri="{FF2B5EF4-FFF2-40B4-BE49-F238E27FC236}">
                <a16:creationId xmlns:a16="http://schemas.microsoft.com/office/drawing/2014/main" id="{4F923313-E63A-4D9F-B807-7F1B1238C467}"/>
              </a:ext>
            </a:extLst>
          </p:cNvPr>
          <p:cNvSpPr/>
          <p:nvPr/>
        </p:nvSpPr>
        <p:spPr>
          <a:xfrm>
            <a:off x="9253640" y="1914319"/>
            <a:ext cx="1833185" cy="267522"/>
          </a:xfrm>
          <a:prstGeom prst="rect">
            <a:avLst/>
          </a:prstGeom>
          <a:solidFill>
            <a:srgbClr val="FFFFFF"/>
          </a:solidFill>
        </p:spPr>
        <p:txBody>
          <a:bodyPr wrap="none" lIns="0" tIns="0" rIns="0" bIns="0">
            <a:noAutofit/>
          </a:bodyPr>
          <a:lstStyle/>
          <a:p>
            <a:pPr indent="0">
              <a:defRPr sz="1900" b="1">
                <a:solidFill>
                  <a:srgbClr val="7D7D7D"/>
                </a:solidFill>
                <a:latin typeface="Arial"/>
              </a:defRPr>
            </a:pPr>
            <a:r>
              <a:rPr sz="1600"/>
              <a:t>NUTRI-SCORE</a:t>
            </a:r>
          </a:p>
        </p:txBody>
      </p:sp>
      <p:sp>
        <p:nvSpPr>
          <p:cNvPr id="12" name="Прямоугольник 11">
            <a:extLst>
              <a:ext uri="{FF2B5EF4-FFF2-40B4-BE49-F238E27FC236}">
                <a16:creationId xmlns:a16="http://schemas.microsoft.com/office/drawing/2014/main" id="{2323B9FD-1AAA-4DB3-B2F0-4BF9658EF80A}"/>
              </a:ext>
            </a:extLst>
          </p:cNvPr>
          <p:cNvSpPr/>
          <p:nvPr/>
        </p:nvSpPr>
        <p:spPr>
          <a:xfrm>
            <a:off x="9836926" y="3328679"/>
            <a:ext cx="1348576" cy="133761"/>
          </a:xfrm>
          <a:prstGeom prst="rect">
            <a:avLst/>
          </a:prstGeom>
          <a:solidFill>
            <a:srgbClr val="FFFFFF"/>
          </a:solidFill>
        </p:spPr>
        <p:txBody>
          <a:bodyPr wrap="none" lIns="0" tIns="0" rIns="0" bIns="0">
            <a:noAutofit/>
          </a:bodyPr>
          <a:lstStyle/>
          <a:p>
            <a:pPr indent="0">
              <a:defRPr sz="700">
                <a:solidFill>
                  <a:srgbClr val="666666"/>
                </a:solidFill>
                <a:latin typeface="Arial"/>
              </a:defRPr>
            </a:pPr>
            <a:r>
              <a:rPr sz="500"/>
              <a:t>Μια μερίδα από 1/2 συσκευασία περιέχει</a:t>
            </a:r>
          </a:p>
        </p:txBody>
      </p:sp>
      <p:sp>
        <p:nvSpPr>
          <p:cNvPr id="13" name="Прямоугольник 12">
            <a:extLst>
              <a:ext uri="{FF2B5EF4-FFF2-40B4-BE49-F238E27FC236}">
                <a16:creationId xmlns:a16="http://schemas.microsoft.com/office/drawing/2014/main" id="{D8421489-8849-47F2-89D0-3F8C54D2A72B}"/>
              </a:ext>
            </a:extLst>
          </p:cNvPr>
          <p:cNvSpPr/>
          <p:nvPr/>
        </p:nvSpPr>
        <p:spPr>
          <a:xfrm>
            <a:off x="9431257" y="3530417"/>
            <a:ext cx="313571" cy="131568"/>
          </a:xfrm>
          <a:prstGeom prst="rect">
            <a:avLst/>
          </a:prstGeom>
          <a:solidFill>
            <a:srgbClr val="FFFFFF"/>
          </a:solidFill>
        </p:spPr>
        <p:txBody>
          <a:bodyPr wrap="none" lIns="0" tIns="0" rIns="0" bIns="0">
            <a:noAutofit/>
          </a:bodyPr>
          <a:lstStyle/>
          <a:p>
            <a:pPr indent="0">
              <a:defRPr sz="950" b="1">
                <a:solidFill>
                  <a:srgbClr val="363635"/>
                </a:solidFill>
                <a:latin typeface="Arial"/>
              </a:defRPr>
            </a:pPr>
            <a:r>
              <a:rPr sz="800"/>
              <a:t>ΜΕΣ</a:t>
            </a:r>
          </a:p>
        </p:txBody>
      </p:sp>
      <p:sp>
        <p:nvSpPr>
          <p:cNvPr id="14" name="Прямоугольник 13">
            <a:extLst>
              <a:ext uri="{FF2B5EF4-FFF2-40B4-BE49-F238E27FC236}">
                <a16:creationId xmlns:a16="http://schemas.microsoft.com/office/drawing/2014/main" id="{34878499-4EBF-4963-9EC9-BE87DB94D010}"/>
              </a:ext>
            </a:extLst>
          </p:cNvPr>
          <p:cNvSpPr/>
          <p:nvPr/>
        </p:nvSpPr>
        <p:spPr>
          <a:xfrm>
            <a:off x="9404943" y="3697070"/>
            <a:ext cx="370585" cy="300414"/>
          </a:xfrm>
          <a:prstGeom prst="rect">
            <a:avLst/>
          </a:prstGeom>
          <a:solidFill>
            <a:srgbClr val="FFFFFF"/>
          </a:solidFill>
        </p:spPr>
        <p:txBody>
          <a:bodyPr lIns="0" tIns="0" rIns="0" bIns="0">
            <a:noAutofit/>
          </a:bodyPr>
          <a:lstStyle/>
          <a:p>
            <a:pPr indent="0">
              <a:spcAft>
                <a:spcPts val="210"/>
              </a:spcAft>
              <a:defRPr sz="700">
                <a:solidFill>
                  <a:srgbClr val="363635"/>
                </a:solidFill>
                <a:latin typeface="Arial"/>
              </a:defRPr>
            </a:pPr>
            <a:r>
              <a:rPr sz="500"/>
              <a:t>Θερμίδες</a:t>
            </a:r>
          </a:p>
          <a:p>
            <a:pPr indent="0" algn="ctr">
              <a:defRPr sz="1000" b="1">
                <a:solidFill>
                  <a:srgbClr val="363635"/>
                </a:solidFill>
                <a:latin typeface="Arial"/>
              </a:defRPr>
            </a:pPr>
            <a:r>
              <a:rPr sz="800"/>
              <a:t>353</a:t>
            </a:r>
          </a:p>
        </p:txBody>
      </p:sp>
      <p:sp>
        <p:nvSpPr>
          <p:cNvPr id="15" name="Прямоугольник 14">
            <a:extLst>
              <a:ext uri="{FF2B5EF4-FFF2-40B4-BE49-F238E27FC236}">
                <a16:creationId xmlns:a16="http://schemas.microsoft.com/office/drawing/2014/main" id="{DEBA67ED-C874-4682-A025-E5E283E44654}"/>
              </a:ext>
            </a:extLst>
          </p:cNvPr>
          <p:cNvSpPr/>
          <p:nvPr/>
        </p:nvSpPr>
        <p:spPr>
          <a:xfrm>
            <a:off x="9880782" y="3521646"/>
            <a:ext cx="317957" cy="144725"/>
          </a:xfrm>
          <a:prstGeom prst="rect">
            <a:avLst/>
          </a:prstGeom>
          <a:solidFill>
            <a:srgbClr val="FFFFFF"/>
          </a:solidFill>
        </p:spPr>
        <p:txBody>
          <a:bodyPr wrap="none" lIns="0" tIns="0" rIns="0" bIns="0">
            <a:noAutofit/>
          </a:bodyPr>
          <a:lstStyle/>
          <a:p>
            <a:pPr indent="0">
              <a:defRPr sz="950" b="1">
                <a:solidFill>
                  <a:srgbClr val="363635"/>
                </a:solidFill>
                <a:latin typeface="Arial"/>
              </a:defRPr>
            </a:pPr>
            <a:r>
              <a:rPr sz="800"/>
              <a:t>ΧΑΜ</a:t>
            </a:r>
          </a:p>
        </p:txBody>
      </p:sp>
      <p:sp>
        <p:nvSpPr>
          <p:cNvPr id="16" name="Прямоугольник 15">
            <a:extLst>
              <a:ext uri="{FF2B5EF4-FFF2-40B4-BE49-F238E27FC236}">
                <a16:creationId xmlns:a16="http://schemas.microsoft.com/office/drawing/2014/main" id="{DFE55FFC-E0D3-4E41-84B5-2C4D2100BAAA}"/>
              </a:ext>
            </a:extLst>
          </p:cNvPr>
          <p:cNvSpPr/>
          <p:nvPr/>
        </p:nvSpPr>
        <p:spPr>
          <a:xfrm>
            <a:off x="9867625" y="3692684"/>
            <a:ext cx="335500" cy="300415"/>
          </a:xfrm>
          <a:prstGeom prst="rect">
            <a:avLst/>
          </a:prstGeom>
          <a:solidFill>
            <a:srgbClr val="FFFFFF"/>
          </a:solidFill>
        </p:spPr>
        <p:txBody>
          <a:bodyPr lIns="0" tIns="0" rIns="0" bIns="0">
            <a:noAutofit/>
          </a:bodyPr>
          <a:lstStyle/>
          <a:p>
            <a:pPr indent="0">
              <a:spcAft>
                <a:spcPts val="210"/>
              </a:spcAft>
              <a:defRPr sz="700">
                <a:solidFill>
                  <a:srgbClr val="363635"/>
                </a:solidFill>
                <a:latin typeface="Arial"/>
              </a:defRPr>
            </a:pPr>
            <a:r>
              <a:rPr sz="500"/>
              <a:t>Ζάχαρη</a:t>
            </a:r>
          </a:p>
          <a:p>
            <a:pPr indent="0">
              <a:defRPr sz="1000" b="1">
                <a:solidFill>
                  <a:srgbClr val="363635"/>
                </a:solidFill>
                <a:latin typeface="Arial"/>
              </a:defRPr>
            </a:pPr>
            <a:r>
              <a:rPr sz="800"/>
              <a:t>0,9 γρ.</a:t>
            </a:r>
          </a:p>
        </p:txBody>
      </p:sp>
      <p:sp>
        <p:nvSpPr>
          <p:cNvPr id="17" name="Прямоугольник 16">
            <a:extLst>
              <a:ext uri="{FF2B5EF4-FFF2-40B4-BE49-F238E27FC236}">
                <a16:creationId xmlns:a16="http://schemas.microsoft.com/office/drawing/2014/main" id="{D6173909-728A-4C33-BD41-BFE68F99ABA8}"/>
              </a:ext>
            </a:extLst>
          </p:cNvPr>
          <p:cNvSpPr/>
          <p:nvPr/>
        </p:nvSpPr>
        <p:spPr>
          <a:xfrm>
            <a:off x="10341271" y="3539188"/>
            <a:ext cx="309186" cy="114026"/>
          </a:xfrm>
          <a:prstGeom prst="rect">
            <a:avLst/>
          </a:prstGeom>
          <a:solidFill>
            <a:srgbClr val="FFFFFF"/>
          </a:solidFill>
        </p:spPr>
        <p:txBody>
          <a:bodyPr wrap="none" lIns="0" tIns="0" rIns="0" bIns="0">
            <a:noAutofit/>
          </a:bodyPr>
          <a:lstStyle/>
          <a:p>
            <a:pPr indent="0">
              <a:defRPr sz="950" b="1">
                <a:solidFill>
                  <a:srgbClr val="363635"/>
                </a:solidFill>
                <a:latin typeface="Arial"/>
              </a:defRPr>
            </a:pPr>
            <a:r>
              <a:rPr sz="800"/>
              <a:t>ΜΕΣ</a:t>
            </a:r>
          </a:p>
        </p:txBody>
      </p:sp>
      <p:sp>
        <p:nvSpPr>
          <p:cNvPr id="18" name="Прямоугольник 17">
            <a:extLst>
              <a:ext uri="{FF2B5EF4-FFF2-40B4-BE49-F238E27FC236}">
                <a16:creationId xmlns:a16="http://schemas.microsoft.com/office/drawing/2014/main" id="{046D7B92-2F76-474A-BA9D-2A1D4D7335CA}"/>
              </a:ext>
            </a:extLst>
          </p:cNvPr>
          <p:cNvSpPr/>
          <p:nvPr/>
        </p:nvSpPr>
        <p:spPr>
          <a:xfrm>
            <a:off x="10297415" y="3679528"/>
            <a:ext cx="374970" cy="309185"/>
          </a:xfrm>
          <a:prstGeom prst="rect">
            <a:avLst/>
          </a:prstGeom>
          <a:solidFill>
            <a:srgbClr val="FFFFFF"/>
          </a:solidFill>
        </p:spPr>
        <p:txBody>
          <a:bodyPr lIns="0" tIns="0" rIns="0" bIns="0">
            <a:noAutofit/>
          </a:bodyPr>
          <a:lstStyle/>
          <a:p>
            <a:pPr indent="0" algn="ctr">
              <a:spcAft>
                <a:spcPts val="210"/>
              </a:spcAft>
              <a:defRPr sz="700">
                <a:solidFill>
                  <a:srgbClr val="363635"/>
                </a:solidFill>
                <a:latin typeface="Arial"/>
              </a:defRPr>
            </a:pPr>
            <a:r>
              <a:rPr sz="500"/>
              <a:t>Λίπος</a:t>
            </a:r>
          </a:p>
          <a:p>
            <a:pPr indent="0" algn="ctr">
              <a:defRPr sz="1000" b="1">
                <a:solidFill>
                  <a:srgbClr val="363635"/>
                </a:solidFill>
                <a:latin typeface="Arial"/>
              </a:defRPr>
            </a:pPr>
            <a:r>
              <a:rPr sz="800"/>
              <a:t>20,3 γρ.</a:t>
            </a:r>
          </a:p>
        </p:txBody>
      </p:sp>
      <p:sp>
        <p:nvSpPr>
          <p:cNvPr id="19" name="Прямоугольник 18">
            <a:extLst>
              <a:ext uri="{FF2B5EF4-FFF2-40B4-BE49-F238E27FC236}">
                <a16:creationId xmlns:a16="http://schemas.microsoft.com/office/drawing/2014/main" id="{0EC1D21C-7388-4FC1-A26A-C60ACB32077A}"/>
              </a:ext>
            </a:extLst>
          </p:cNvPr>
          <p:cNvSpPr/>
          <p:nvPr/>
        </p:nvSpPr>
        <p:spPr>
          <a:xfrm>
            <a:off x="10746941" y="3697070"/>
            <a:ext cx="370584" cy="291643"/>
          </a:xfrm>
          <a:prstGeom prst="rect">
            <a:avLst/>
          </a:prstGeom>
          <a:solidFill>
            <a:srgbClr val="FFFFFF"/>
          </a:solidFill>
        </p:spPr>
        <p:txBody>
          <a:bodyPr lIns="0" tIns="0" rIns="0" bIns="0">
            <a:noAutofit/>
          </a:bodyPr>
          <a:lstStyle/>
          <a:p>
            <a:pPr indent="0" algn="ctr">
              <a:spcAft>
                <a:spcPts val="210"/>
              </a:spcAft>
              <a:defRPr sz="700">
                <a:solidFill>
                  <a:srgbClr val="363635"/>
                </a:solidFill>
                <a:latin typeface="Arial"/>
              </a:defRPr>
            </a:pPr>
            <a:r>
              <a:rPr sz="500"/>
              <a:t>Κορ. λιπ.</a:t>
            </a:r>
          </a:p>
          <a:p>
            <a:pPr indent="0">
              <a:defRPr sz="1000" b="1">
                <a:solidFill>
                  <a:srgbClr val="363635"/>
                </a:solidFill>
                <a:latin typeface="Arial"/>
              </a:defRPr>
            </a:pPr>
            <a:r>
              <a:rPr sz="800"/>
              <a:t>10,8 γρ.</a:t>
            </a:r>
          </a:p>
        </p:txBody>
      </p:sp>
      <p:sp>
        <p:nvSpPr>
          <p:cNvPr id="20" name="Прямоугольник 19">
            <a:extLst>
              <a:ext uri="{FF2B5EF4-FFF2-40B4-BE49-F238E27FC236}">
                <a16:creationId xmlns:a16="http://schemas.microsoft.com/office/drawing/2014/main" id="{60553C77-9ADD-4730-99C2-60770DE00C72}"/>
              </a:ext>
            </a:extLst>
          </p:cNvPr>
          <p:cNvSpPr/>
          <p:nvPr/>
        </p:nvSpPr>
        <p:spPr>
          <a:xfrm>
            <a:off x="11220587" y="3530417"/>
            <a:ext cx="291643" cy="122797"/>
          </a:xfrm>
          <a:prstGeom prst="rect">
            <a:avLst/>
          </a:prstGeom>
          <a:solidFill>
            <a:srgbClr val="FFFFFF"/>
          </a:solidFill>
        </p:spPr>
        <p:txBody>
          <a:bodyPr wrap="none" lIns="0" tIns="0" rIns="0" bIns="0">
            <a:noAutofit/>
          </a:bodyPr>
          <a:lstStyle/>
          <a:p>
            <a:pPr indent="0" algn="r">
              <a:defRPr sz="950" b="1">
                <a:solidFill>
                  <a:srgbClr val="363635"/>
                </a:solidFill>
                <a:latin typeface="Arial"/>
              </a:defRPr>
            </a:pPr>
            <a:r>
              <a:rPr sz="800"/>
              <a:t>ΜΕΣ</a:t>
            </a:r>
          </a:p>
        </p:txBody>
      </p:sp>
      <p:sp>
        <p:nvSpPr>
          <p:cNvPr id="21" name="Прямоугольник 20">
            <a:extLst>
              <a:ext uri="{FF2B5EF4-FFF2-40B4-BE49-F238E27FC236}">
                <a16:creationId xmlns:a16="http://schemas.microsoft.com/office/drawing/2014/main" id="{29C17FCF-C211-44B9-AA3A-DE925EDA7EC4}"/>
              </a:ext>
            </a:extLst>
          </p:cNvPr>
          <p:cNvSpPr/>
          <p:nvPr/>
        </p:nvSpPr>
        <p:spPr>
          <a:xfrm>
            <a:off x="11207430" y="3697070"/>
            <a:ext cx="300414" cy="287258"/>
          </a:xfrm>
          <a:prstGeom prst="rect">
            <a:avLst/>
          </a:prstGeom>
          <a:solidFill>
            <a:srgbClr val="FFFFFF"/>
          </a:solidFill>
        </p:spPr>
        <p:txBody>
          <a:bodyPr lIns="0" tIns="0" rIns="0" bIns="0">
            <a:noAutofit/>
          </a:bodyPr>
          <a:lstStyle/>
          <a:p>
            <a:pPr indent="0" algn="ctr">
              <a:spcAft>
                <a:spcPts val="280"/>
              </a:spcAft>
              <a:defRPr sz="700">
                <a:solidFill>
                  <a:srgbClr val="363635"/>
                </a:solidFill>
                <a:latin typeface="Arial"/>
              </a:defRPr>
            </a:pPr>
            <a:r>
              <a:rPr sz="500"/>
              <a:t>Αλάτι</a:t>
            </a:r>
          </a:p>
          <a:p>
            <a:pPr indent="0" algn="ctr">
              <a:defRPr sz="1000" b="1">
                <a:solidFill>
                  <a:srgbClr val="363635"/>
                </a:solidFill>
                <a:latin typeface="Arial"/>
              </a:defRPr>
            </a:pPr>
            <a:r>
              <a:rPr sz="800"/>
              <a:t>1,19</a:t>
            </a:r>
          </a:p>
        </p:txBody>
      </p:sp>
      <p:sp>
        <p:nvSpPr>
          <p:cNvPr id="22" name="Прямоугольник 21">
            <a:extLst>
              <a:ext uri="{FF2B5EF4-FFF2-40B4-BE49-F238E27FC236}">
                <a16:creationId xmlns:a16="http://schemas.microsoft.com/office/drawing/2014/main" id="{549E4942-9E7C-4CFC-8459-C5764CC66F5D}"/>
              </a:ext>
            </a:extLst>
          </p:cNvPr>
          <p:cNvSpPr/>
          <p:nvPr/>
        </p:nvSpPr>
        <p:spPr>
          <a:xfrm>
            <a:off x="9893939" y="4376840"/>
            <a:ext cx="1265249" cy="107447"/>
          </a:xfrm>
          <a:prstGeom prst="rect">
            <a:avLst/>
          </a:prstGeom>
          <a:solidFill>
            <a:srgbClr val="FFFFFF"/>
          </a:solidFill>
        </p:spPr>
        <p:txBody>
          <a:bodyPr wrap="none" lIns="0" tIns="0" rIns="0" bIns="0">
            <a:noAutofit/>
          </a:bodyPr>
          <a:lstStyle/>
          <a:p>
            <a:pPr indent="0">
              <a:defRPr sz="700">
                <a:solidFill>
                  <a:srgbClr val="666666"/>
                </a:solidFill>
                <a:latin typeface="Arial"/>
              </a:defRPr>
            </a:pPr>
            <a:r>
              <a:rPr sz="500"/>
              <a:t>της συνιστώμενης ημερήσιας ποσότητας</a:t>
            </a:r>
          </a:p>
        </p:txBody>
      </p:sp>
      <p:sp>
        <p:nvSpPr>
          <p:cNvPr id="23" name="Прямоугольник 22">
            <a:extLst>
              <a:ext uri="{FF2B5EF4-FFF2-40B4-BE49-F238E27FC236}">
                <a16:creationId xmlns:a16="http://schemas.microsoft.com/office/drawing/2014/main" id="{29A7376F-899F-4AB0-926F-FA55446D6AF6}"/>
              </a:ext>
            </a:extLst>
          </p:cNvPr>
          <p:cNvSpPr/>
          <p:nvPr/>
        </p:nvSpPr>
        <p:spPr>
          <a:xfrm>
            <a:off x="9139614" y="4484287"/>
            <a:ext cx="997727" cy="133761"/>
          </a:xfrm>
          <a:prstGeom prst="rect">
            <a:avLst/>
          </a:prstGeom>
          <a:solidFill>
            <a:srgbClr val="FFFFFF"/>
          </a:solidFill>
        </p:spPr>
        <p:txBody>
          <a:bodyPr wrap="none" lIns="0" tIns="0" rIns="0" bIns="0">
            <a:noAutofit/>
          </a:bodyPr>
          <a:lstStyle/>
          <a:p>
            <a:pPr indent="0">
              <a:defRPr sz="500">
                <a:solidFill>
                  <a:srgbClr val="666666"/>
                </a:solidFill>
                <a:latin typeface="Arial"/>
              </a:defRPr>
            </a:pPr>
            <a:r>
              <a:rPr sz="300"/>
              <a:t>Πηγή: Food Standards Agency (Υπηρεσία Προτύπων Τροφίμων)</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g12b04ce3b57_4_162"/>
          <p:cNvSpPr txBox="1">
            <a:spLocks noGrp="1"/>
          </p:cNvSpPr>
          <p:nvPr>
            <p:ph type="body" idx="1"/>
          </p:nvPr>
        </p:nvSpPr>
        <p:spPr>
          <a:xfrm>
            <a:off x="623393" y="541719"/>
            <a:ext cx="9000000" cy="432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600"/>
              <a:buNone/>
              <a:defRPr sz="3600" b="1"/>
            </a:pPr>
            <a:r>
              <a:t>Τροφή για σκέψη</a:t>
            </a:r>
          </a:p>
        </p:txBody>
      </p:sp>
      <p:sp>
        <p:nvSpPr>
          <p:cNvPr id="397" name="Google Shape;397;g12b04ce3b57_4_162"/>
          <p:cNvSpPr txBox="1">
            <a:spLocks noGrp="1"/>
          </p:cNvSpPr>
          <p:nvPr>
            <p:ph type="body" idx="2"/>
          </p:nvPr>
        </p:nvSpPr>
        <p:spPr>
          <a:xfrm>
            <a:off x="924368" y="1368975"/>
            <a:ext cx="9630900" cy="4759800"/>
          </a:xfrm>
          <a:prstGeom prst="rect">
            <a:avLst/>
          </a:prstGeom>
          <a:noFill/>
          <a:ln>
            <a:noFill/>
          </a:ln>
        </p:spPr>
        <p:txBody>
          <a:bodyPr spcFirstLastPara="1" wrap="square" lIns="91425" tIns="45700" rIns="91425" bIns="45700" anchor="t" anchorCtr="0">
            <a:noAutofit/>
          </a:bodyPr>
          <a:lstStyle/>
          <a:p>
            <a:pPr marL="457200" lvl="0" indent="-406400" algn="l" rtl="0">
              <a:lnSpc>
                <a:spcPct val="113000"/>
              </a:lnSpc>
              <a:spcBef>
                <a:spcPts val="560"/>
              </a:spcBef>
              <a:spcAft>
                <a:spcPts val="0"/>
              </a:spcAft>
              <a:buClr>
                <a:srgbClr val="333333"/>
              </a:buClr>
              <a:buSzPts val="2800"/>
              <a:buChar char="✔"/>
              <a:defRPr sz="2800">
                <a:solidFill>
                  <a:srgbClr val="333333"/>
                </a:solidFill>
              </a:defRPr>
            </a:pPr>
            <a:r>
              <a:rPr sz="2400" dirty="0" err="1"/>
              <a:t>Έν</a:t>
            </a:r>
            <a:r>
              <a:rPr sz="2400" dirty="0"/>
              <a:t>α πράγμα που έμαθα για τ</a:t>
            </a:r>
            <a:r>
              <a:rPr lang="el-GR" sz="2400" dirty="0"/>
              <a:t>ις</a:t>
            </a:r>
            <a:r>
              <a:rPr lang="en-NL" sz="2400" dirty="0"/>
              <a:t> </a:t>
            </a:r>
            <a:r>
              <a:rPr lang="el-GR" sz="2400" dirty="0"/>
              <a:t>επισημάνσεις </a:t>
            </a:r>
            <a:r>
              <a:rPr sz="2400" dirty="0" err="1"/>
              <a:t>στ</a:t>
            </a:r>
            <a:r>
              <a:rPr sz="2400" dirty="0"/>
              <a:t>α τρόφιμα και δεν γνώριζα πριν</a:t>
            </a:r>
            <a:endParaRPr sz="2400" dirty="0">
              <a:solidFill>
                <a:srgbClr val="333333"/>
              </a:solidFill>
            </a:endParaRPr>
          </a:p>
          <a:p>
            <a:pPr marL="180975" lvl="0" indent="0" algn="l" rtl="0">
              <a:lnSpc>
                <a:spcPct val="113000"/>
              </a:lnSpc>
              <a:spcBef>
                <a:spcPts val="560"/>
              </a:spcBef>
              <a:spcAft>
                <a:spcPts val="0"/>
              </a:spcAft>
              <a:buSzPts val="2000"/>
              <a:buNone/>
            </a:pPr>
            <a:endParaRPr sz="2400" dirty="0">
              <a:solidFill>
                <a:srgbClr val="333333"/>
              </a:solidFill>
            </a:endParaRPr>
          </a:p>
          <a:p>
            <a:pPr marL="457200" lvl="0" indent="-406400" algn="l" rtl="0">
              <a:lnSpc>
                <a:spcPct val="113000"/>
              </a:lnSpc>
              <a:spcBef>
                <a:spcPts val="560"/>
              </a:spcBef>
              <a:spcAft>
                <a:spcPts val="0"/>
              </a:spcAft>
              <a:buClr>
                <a:srgbClr val="333333"/>
              </a:buClr>
              <a:buSzPts val="2800"/>
              <a:buChar char="✔"/>
              <a:defRPr sz="2800">
                <a:solidFill>
                  <a:srgbClr val="333333"/>
                </a:solidFill>
              </a:defRPr>
            </a:pPr>
            <a:r>
              <a:rPr sz="2400" dirty="0" err="1"/>
              <a:t>Έν</a:t>
            </a:r>
            <a:r>
              <a:rPr sz="2400" dirty="0"/>
              <a:t>α πράγμα που έμαθα για τ</a:t>
            </a:r>
            <a:r>
              <a:rPr lang="el-GR" sz="2400" dirty="0"/>
              <a:t>ις</a:t>
            </a:r>
            <a:r>
              <a:rPr lang="en-NL" sz="2400" dirty="0"/>
              <a:t> </a:t>
            </a:r>
            <a:r>
              <a:rPr lang="el-GR" sz="2400" dirty="0"/>
              <a:t>επισημάνσεις </a:t>
            </a:r>
            <a:r>
              <a:rPr sz="2400" dirty="0" err="1"/>
              <a:t>στ</a:t>
            </a:r>
            <a:r>
              <a:rPr sz="2400" dirty="0"/>
              <a:t>α τρόφιμα και νόμιζα ότι ίσχυε το αντίθετο</a:t>
            </a:r>
            <a:endParaRPr sz="2400" dirty="0">
              <a:solidFill>
                <a:srgbClr val="333333"/>
              </a:solidFill>
            </a:endParaRPr>
          </a:p>
          <a:p>
            <a:pPr marL="180975" lvl="0" indent="0" algn="l" rtl="0">
              <a:lnSpc>
                <a:spcPct val="113000"/>
              </a:lnSpc>
              <a:spcBef>
                <a:spcPts val="560"/>
              </a:spcBef>
              <a:spcAft>
                <a:spcPts val="0"/>
              </a:spcAft>
              <a:buSzPts val="2000"/>
              <a:buNone/>
            </a:pPr>
            <a:endParaRPr sz="2400" dirty="0">
              <a:solidFill>
                <a:srgbClr val="333333"/>
              </a:solidFill>
            </a:endParaRPr>
          </a:p>
          <a:p>
            <a:pPr marL="457200" lvl="0" indent="-406400" algn="l" rtl="0">
              <a:lnSpc>
                <a:spcPct val="113000"/>
              </a:lnSpc>
              <a:spcBef>
                <a:spcPts val="560"/>
              </a:spcBef>
              <a:spcAft>
                <a:spcPts val="0"/>
              </a:spcAft>
              <a:buClr>
                <a:srgbClr val="333333"/>
              </a:buClr>
              <a:buSzPts val="2800"/>
              <a:buChar char="✔"/>
              <a:defRPr sz="2800">
                <a:solidFill>
                  <a:srgbClr val="333333"/>
                </a:solidFill>
              </a:defRPr>
            </a:pPr>
            <a:r>
              <a:rPr sz="2400" dirty="0" err="1"/>
              <a:t>Έν</a:t>
            </a:r>
            <a:r>
              <a:rPr sz="2400" dirty="0"/>
              <a:t>α πράγμα που έμαθα και θέλω να μεταφέρω και σε άλλα άτομα. </a:t>
            </a:r>
            <a:endParaRPr sz="2400" dirty="0">
              <a:solidFill>
                <a:srgbClr val="333333"/>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61"/>
        <p:cNvGrpSpPr/>
        <p:nvPr/>
      </p:nvGrpSpPr>
      <p:grpSpPr>
        <a:xfrm>
          <a:off x="0" y="0"/>
          <a:ext cx="0" cy="0"/>
          <a:chOff x="0" y="0"/>
          <a:chExt cx="0" cy="0"/>
        </a:xfrm>
      </p:grpSpPr>
      <p:sp>
        <p:nvSpPr>
          <p:cNvPr id="562" name="Google Shape;562;g139970534d9_2_725"/>
          <p:cNvSpPr/>
          <p:nvPr/>
        </p:nvSpPr>
        <p:spPr>
          <a:xfrm>
            <a:off x="4438260" y="2351088"/>
            <a:ext cx="2992826" cy="1077013"/>
          </a:xfrm>
          <a:prstGeom prst="rect">
            <a:avLst/>
          </a:prstGeom>
          <a:solidFill>
            <a:srgbClr val="00AB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63" name="Google Shape;563;g139970534d9_2_725"/>
          <p:cNvSpPr txBox="1">
            <a:spLocks noGrp="1"/>
          </p:cNvSpPr>
          <p:nvPr>
            <p:ph type="sldNum" idx="12"/>
          </p:nvPr>
        </p:nvSpPr>
        <p:spPr>
          <a:xfrm>
            <a:off x="9313984" y="6356350"/>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nl-NL"/>
              <a:t>37</a:t>
            </a:fld>
            <a:endParaRPr/>
          </a:p>
        </p:txBody>
      </p:sp>
      <p:sp>
        <p:nvSpPr>
          <p:cNvPr id="564" name="Google Shape;564;g139970534d9_2_725"/>
          <p:cNvSpPr txBox="1"/>
          <p:nvPr/>
        </p:nvSpPr>
        <p:spPr>
          <a:xfrm>
            <a:off x="4276933" y="2520282"/>
            <a:ext cx="3315479" cy="73862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l-GR" sz="4200" b="1" dirty="0">
                <a:solidFill>
                  <a:schemeClr val="lt1"/>
                </a:solidFill>
                <a:latin typeface="Arial"/>
                <a:ea typeface="Arial"/>
                <a:cs typeface="Arial"/>
                <a:sym typeface="Arial"/>
              </a:rPr>
              <a:t>Ευχαριστώ</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g1197edcba48_0_22"/>
          <p:cNvSpPr txBox="1">
            <a:spLocks noGrp="1"/>
          </p:cNvSpPr>
          <p:nvPr>
            <p:ph type="body" idx="1"/>
          </p:nvPr>
        </p:nvSpPr>
        <p:spPr>
          <a:xfrm>
            <a:off x="527043" y="275594"/>
            <a:ext cx="8640000" cy="4320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3000"/>
              <a:buNone/>
              <a:defRPr sz="4000" b="1"/>
            </a:pPr>
            <a:r>
              <a:t>Ας μαντέψουμε (3)</a:t>
            </a:r>
            <a:endParaRPr sz="4000" b="1"/>
          </a:p>
        </p:txBody>
      </p:sp>
      <p:pic>
        <p:nvPicPr>
          <p:cNvPr id="132" name="Google Shape;132;g1197edcba48_0_22"/>
          <p:cNvPicPr preferRelativeResize="0"/>
          <p:nvPr/>
        </p:nvPicPr>
        <p:blipFill rotWithShape="1">
          <a:blip r:embed="rId3">
            <a:alphaModFix/>
          </a:blip>
          <a:srcRect t="22876" b="23796"/>
          <a:stretch/>
        </p:blipFill>
        <p:spPr>
          <a:xfrm>
            <a:off x="6439213" y="4176225"/>
            <a:ext cx="4606725" cy="2456600"/>
          </a:xfrm>
          <a:prstGeom prst="rect">
            <a:avLst/>
          </a:prstGeom>
          <a:noFill/>
          <a:ln>
            <a:noFill/>
          </a:ln>
        </p:spPr>
      </p:pic>
      <p:sp>
        <p:nvSpPr>
          <p:cNvPr id="133" name="Google Shape;133;g1197edcba48_0_22"/>
          <p:cNvSpPr txBox="1"/>
          <p:nvPr/>
        </p:nvSpPr>
        <p:spPr>
          <a:xfrm>
            <a:off x="4740413" y="1536300"/>
            <a:ext cx="8004300" cy="3201600"/>
          </a:xfrm>
          <a:prstGeom prst="rect">
            <a:avLst/>
          </a:prstGeom>
          <a:noFill/>
          <a:ln>
            <a:noFill/>
          </a:ln>
        </p:spPr>
        <p:txBody>
          <a:bodyPr spcFirstLastPara="1" wrap="square" lIns="91425" tIns="91425" rIns="91425" bIns="91425" anchor="t" anchorCtr="0">
            <a:spAutoFit/>
          </a:bodyPr>
          <a:lstStyle/>
          <a:p>
            <a:pPr marL="457200" marR="0" lvl="0" indent="-406400" algn="l" rtl="0">
              <a:lnSpc>
                <a:spcPct val="150000"/>
              </a:lnSpc>
              <a:spcBef>
                <a:spcPts val="0"/>
              </a:spcBef>
              <a:spcAft>
                <a:spcPts val="0"/>
              </a:spcAft>
              <a:buClr>
                <a:srgbClr val="32281E"/>
              </a:buClr>
              <a:buSzPts val="2800"/>
              <a:buFont typeface="Arial"/>
              <a:buChar char="★"/>
              <a:defRPr sz="2800">
                <a:solidFill>
                  <a:srgbClr val="32281E"/>
                </a:solidFill>
                <a:latin typeface="Arial"/>
                <a:ea typeface="Arial"/>
                <a:cs typeface="Arial"/>
                <a:sym typeface="Arial"/>
              </a:defRPr>
            </a:pPr>
            <a:r>
              <a:t>λιπαρά γάλακτος</a:t>
            </a:r>
            <a:endParaRPr sz="2800" b="0" i="0" u="none" strike="noStrike" cap="none">
              <a:solidFill>
                <a:srgbClr val="32281E"/>
              </a:solidFill>
              <a:latin typeface="Arial"/>
              <a:ea typeface="Arial"/>
              <a:cs typeface="Arial"/>
              <a:sym typeface="Arial"/>
            </a:endParaRPr>
          </a:p>
          <a:p>
            <a:pPr marL="457200" marR="0" lvl="0" indent="-406400" algn="l" rtl="0">
              <a:lnSpc>
                <a:spcPct val="150000"/>
              </a:lnSpc>
              <a:spcBef>
                <a:spcPts val="0"/>
              </a:spcBef>
              <a:spcAft>
                <a:spcPts val="0"/>
              </a:spcAft>
              <a:buClr>
                <a:srgbClr val="32281E"/>
              </a:buClr>
              <a:buSzPts val="2800"/>
              <a:buFont typeface="Arial"/>
              <a:buChar char="★"/>
              <a:defRPr sz="2800">
                <a:solidFill>
                  <a:srgbClr val="32281E"/>
                </a:solidFill>
                <a:latin typeface="Arial"/>
                <a:ea typeface="Arial"/>
                <a:cs typeface="Arial"/>
                <a:sym typeface="Arial"/>
              </a:defRPr>
            </a:pPr>
            <a:r>
              <a:t>πάστα φουντουκιού</a:t>
            </a:r>
            <a:endParaRPr sz="2800" b="0" i="0" u="none" strike="noStrike" cap="none">
              <a:solidFill>
                <a:srgbClr val="32281E"/>
              </a:solidFill>
              <a:latin typeface="Arial"/>
              <a:ea typeface="Arial"/>
              <a:cs typeface="Arial"/>
              <a:sym typeface="Arial"/>
            </a:endParaRPr>
          </a:p>
          <a:p>
            <a:pPr marL="457200" marR="0" lvl="0" indent="-406400" algn="l" rtl="0">
              <a:lnSpc>
                <a:spcPct val="150000"/>
              </a:lnSpc>
              <a:spcBef>
                <a:spcPts val="0"/>
              </a:spcBef>
              <a:spcAft>
                <a:spcPts val="0"/>
              </a:spcAft>
              <a:buClr>
                <a:srgbClr val="32281E"/>
              </a:buClr>
              <a:buSzPts val="2800"/>
              <a:buFont typeface="Arial"/>
              <a:buChar char="★"/>
              <a:defRPr sz="2800">
                <a:solidFill>
                  <a:srgbClr val="32281E"/>
                </a:solidFill>
                <a:latin typeface="Arial"/>
                <a:ea typeface="Arial"/>
                <a:cs typeface="Arial"/>
                <a:sym typeface="Arial"/>
              </a:defRPr>
            </a:pPr>
            <a:r>
              <a:t>γαλακτωματοποιητής (λεκιθίνη σόγιας)</a:t>
            </a:r>
            <a:endParaRPr sz="2800" b="0" i="0" u="none" strike="noStrike" cap="none">
              <a:solidFill>
                <a:srgbClr val="32281E"/>
              </a:solidFill>
              <a:latin typeface="Arial"/>
              <a:ea typeface="Arial"/>
              <a:cs typeface="Arial"/>
              <a:sym typeface="Arial"/>
            </a:endParaRPr>
          </a:p>
          <a:p>
            <a:pPr marL="457200" marR="0" lvl="0" indent="-406400" algn="l" rtl="0">
              <a:lnSpc>
                <a:spcPct val="150000"/>
              </a:lnSpc>
              <a:spcBef>
                <a:spcPts val="0"/>
              </a:spcBef>
              <a:spcAft>
                <a:spcPts val="0"/>
              </a:spcAft>
              <a:buClr>
                <a:srgbClr val="32281E"/>
              </a:buClr>
              <a:buSzPts val="2800"/>
              <a:buFont typeface="Arial"/>
              <a:buChar char="★"/>
              <a:defRPr sz="2800">
                <a:solidFill>
                  <a:srgbClr val="32281E"/>
                </a:solidFill>
                <a:latin typeface="Arial"/>
                <a:ea typeface="Arial"/>
                <a:cs typeface="Arial"/>
                <a:sym typeface="Arial"/>
              </a:defRPr>
            </a:pPr>
            <a:r>
              <a:t>τεχνητή γεύση</a:t>
            </a:r>
            <a:endParaRPr sz="2800" b="0" i="0" u="none" strike="noStrike" cap="none">
              <a:solidFill>
                <a:srgbClr val="32281E"/>
              </a:solidFill>
              <a:latin typeface="Arial"/>
              <a:ea typeface="Arial"/>
              <a:cs typeface="Arial"/>
              <a:sym typeface="Arial"/>
            </a:endParaRPr>
          </a:p>
          <a:p>
            <a:pPr marL="457200" marR="0" lvl="0" indent="0" algn="l" rtl="0">
              <a:lnSpc>
                <a:spcPct val="150000"/>
              </a:lnSpc>
              <a:spcBef>
                <a:spcPts val="0"/>
              </a:spcBef>
              <a:spcAft>
                <a:spcPts val="0"/>
              </a:spcAft>
              <a:buClr>
                <a:srgbClr val="000000"/>
              </a:buClr>
              <a:buSzPts val="2800"/>
              <a:buFont typeface="Arial"/>
              <a:buNone/>
            </a:pPr>
            <a:endParaRPr sz="2800" b="0" i="0" u="none" strike="noStrike" cap="none">
              <a:solidFill>
                <a:srgbClr val="32281E"/>
              </a:solidFill>
              <a:latin typeface="Arial"/>
              <a:ea typeface="Arial"/>
              <a:cs typeface="Arial"/>
              <a:sym typeface="Arial"/>
            </a:endParaRPr>
          </a:p>
        </p:txBody>
      </p:sp>
      <p:sp>
        <p:nvSpPr>
          <p:cNvPr id="134" name="Google Shape;134;g1197edcba48_0_22"/>
          <p:cNvSpPr txBox="1"/>
          <p:nvPr/>
        </p:nvSpPr>
        <p:spPr>
          <a:xfrm>
            <a:off x="288975" y="1454400"/>
            <a:ext cx="4779000" cy="3848100"/>
          </a:xfrm>
          <a:prstGeom prst="rect">
            <a:avLst/>
          </a:prstGeom>
          <a:noFill/>
          <a:ln>
            <a:noFill/>
          </a:ln>
        </p:spPr>
        <p:txBody>
          <a:bodyPr spcFirstLastPara="1" wrap="square" lIns="91425" tIns="91425" rIns="91425" bIns="91425" anchor="t" anchorCtr="0">
            <a:spAutoFit/>
          </a:bodyPr>
          <a:lstStyle/>
          <a:p>
            <a:pPr marL="457200" marR="0" lvl="0" indent="-406400" algn="l" rtl="0">
              <a:lnSpc>
                <a:spcPct val="150000"/>
              </a:lnSpc>
              <a:spcBef>
                <a:spcPts val="0"/>
              </a:spcBef>
              <a:spcAft>
                <a:spcPts val="0"/>
              </a:spcAft>
              <a:buClr>
                <a:srgbClr val="32281E"/>
              </a:buClr>
              <a:buSzPts val="2800"/>
              <a:buFont typeface="Arial"/>
              <a:buChar char="★"/>
              <a:defRPr sz="2800">
                <a:solidFill>
                  <a:srgbClr val="32281E"/>
                </a:solidFill>
                <a:latin typeface="Arial"/>
                <a:ea typeface="Arial"/>
                <a:cs typeface="Arial"/>
                <a:sym typeface="Arial"/>
              </a:defRPr>
            </a:pPr>
            <a:r>
              <a:t>ζάχαρη</a:t>
            </a:r>
            <a:endParaRPr sz="2800" b="0" i="0" u="none" strike="noStrike" cap="none">
              <a:solidFill>
                <a:srgbClr val="32281E"/>
              </a:solidFill>
              <a:latin typeface="Arial"/>
              <a:ea typeface="Arial"/>
              <a:cs typeface="Arial"/>
              <a:sym typeface="Arial"/>
            </a:endParaRPr>
          </a:p>
          <a:p>
            <a:pPr marL="457200" marR="0" lvl="0" indent="-406400" algn="l" rtl="0">
              <a:lnSpc>
                <a:spcPct val="150000"/>
              </a:lnSpc>
              <a:spcBef>
                <a:spcPts val="0"/>
              </a:spcBef>
              <a:spcAft>
                <a:spcPts val="0"/>
              </a:spcAft>
              <a:buClr>
                <a:srgbClr val="32281E"/>
              </a:buClr>
              <a:buSzPts val="2800"/>
              <a:buFont typeface="Arial"/>
              <a:buChar char="★"/>
              <a:defRPr sz="2800">
                <a:solidFill>
                  <a:srgbClr val="32281E"/>
                </a:solidFill>
                <a:latin typeface="Arial"/>
                <a:ea typeface="Arial"/>
                <a:cs typeface="Arial"/>
                <a:sym typeface="Arial"/>
              </a:defRPr>
            </a:pPr>
            <a:r>
              <a:t>βούτυρο κακάου</a:t>
            </a:r>
            <a:endParaRPr sz="2800" b="0" i="0" u="none" strike="noStrike" cap="none">
              <a:solidFill>
                <a:srgbClr val="32281E"/>
              </a:solidFill>
              <a:latin typeface="Arial"/>
              <a:ea typeface="Arial"/>
              <a:cs typeface="Arial"/>
              <a:sym typeface="Arial"/>
            </a:endParaRPr>
          </a:p>
          <a:p>
            <a:pPr marL="457200" marR="0" lvl="0" indent="-406400" algn="l" rtl="0">
              <a:lnSpc>
                <a:spcPct val="150000"/>
              </a:lnSpc>
              <a:spcBef>
                <a:spcPts val="0"/>
              </a:spcBef>
              <a:spcAft>
                <a:spcPts val="0"/>
              </a:spcAft>
              <a:buClr>
                <a:srgbClr val="32281E"/>
              </a:buClr>
              <a:buSzPts val="2800"/>
              <a:buFont typeface="Arial"/>
              <a:buChar char="★"/>
              <a:defRPr sz="2800">
                <a:solidFill>
                  <a:srgbClr val="32281E"/>
                </a:solidFill>
                <a:latin typeface="Arial"/>
                <a:ea typeface="Arial"/>
                <a:cs typeface="Arial"/>
                <a:sym typeface="Arial"/>
              </a:defRPr>
            </a:pPr>
            <a:r>
              <a:t>αποβουτυρωμένο γάλα σε σκόνη</a:t>
            </a:r>
            <a:endParaRPr sz="2800" b="0" i="0" u="none" strike="noStrike" cap="none">
              <a:solidFill>
                <a:srgbClr val="32281E"/>
              </a:solidFill>
              <a:latin typeface="Arial"/>
              <a:ea typeface="Arial"/>
              <a:cs typeface="Arial"/>
              <a:sym typeface="Arial"/>
            </a:endParaRPr>
          </a:p>
          <a:p>
            <a:pPr marL="457200" marR="0" lvl="0" indent="-406400" algn="l" rtl="0">
              <a:lnSpc>
                <a:spcPct val="150000"/>
              </a:lnSpc>
              <a:spcBef>
                <a:spcPts val="0"/>
              </a:spcBef>
              <a:spcAft>
                <a:spcPts val="0"/>
              </a:spcAft>
              <a:buClr>
                <a:srgbClr val="32281E"/>
              </a:buClr>
              <a:buSzPts val="2800"/>
              <a:buFont typeface="Arial"/>
              <a:buChar char="★"/>
              <a:defRPr sz="2800">
                <a:solidFill>
                  <a:srgbClr val="32281E"/>
                </a:solidFill>
                <a:latin typeface="Arial"/>
                <a:ea typeface="Arial"/>
                <a:cs typeface="Arial"/>
                <a:sym typeface="Arial"/>
              </a:defRPr>
            </a:pPr>
            <a:r>
              <a:t>κακαόμαζα</a:t>
            </a:r>
            <a:endParaRPr sz="2800" b="0" i="0" u="none" strike="noStrike" cap="none">
              <a:solidFill>
                <a:srgbClr val="32281E"/>
              </a:solidFill>
              <a:latin typeface="Arial"/>
              <a:ea typeface="Arial"/>
              <a:cs typeface="Arial"/>
              <a:sym typeface="Arial"/>
            </a:endParaRPr>
          </a:p>
          <a:p>
            <a:pPr marL="457200" marR="0" lvl="0" indent="-406400" algn="l" rtl="0">
              <a:lnSpc>
                <a:spcPct val="150000"/>
              </a:lnSpc>
              <a:spcBef>
                <a:spcPts val="0"/>
              </a:spcBef>
              <a:spcAft>
                <a:spcPts val="0"/>
              </a:spcAft>
              <a:buClr>
                <a:srgbClr val="32281E"/>
              </a:buClr>
              <a:buSzPts val="2800"/>
              <a:buFont typeface="Arial"/>
              <a:buChar char="★"/>
              <a:defRPr sz="2800">
                <a:solidFill>
                  <a:srgbClr val="32281E"/>
                </a:solidFill>
                <a:latin typeface="Arial"/>
                <a:ea typeface="Arial"/>
                <a:cs typeface="Arial"/>
                <a:sym typeface="Arial"/>
              </a:defRPr>
            </a:pPr>
            <a:r>
              <a:t>σκόνη ορού γάλακτος</a:t>
            </a:r>
            <a:endParaRPr sz="2800" b="0" i="0" u="none" strike="noStrike" cap="none">
              <a:solidFill>
                <a:srgbClr val="32281E"/>
              </a:solidFill>
              <a:latin typeface="Arial"/>
              <a:ea typeface="Arial"/>
              <a:cs typeface="Arial"/>
              <a:sym typeface="Arial"/>
            </a:endParaRPr>
          </a:p>
          <a:p>
            <a:pPr marL="457200" marR="0" lvl="0" indent="0" algn="l" rtl="0">
              <a:lnSpc>
                <a:spcPct val="150000"/>
              </a:lnSpc>
              <a:spcBef>
                <a:spcPts val="0"/>
              </a:spcBef>
              <a:spcAft>
                <a:spcPts val="0"/>
              </a:spcAft>
              <a:buClr>
                <a:srgbClr val="000000"/>
              </a:buClr>
              <a:buSzPts val="2800"/>
              <a:buFont typeface="Arial"/>
              <a:buNone/>
            </a:pPr>
            <a:endParaRPr sz="2800" b="0" i="0" u="none" strike="noStrike" cap="none">
              <a:solidFill>
                <a:srgbClr val="32281E"/>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g1197edcba48_0_44"/>
          <p:cNvSpPr txBox="1">
            <a:spLocks noGrp="1"/>
          </p:cNvSpPr>
          <p:nvPr>
            <p:ph type="body" idx="1"/>
          </p:nvPr>
        </p:nvSpPr>
        <p:spPr>
          <a:xfrm>
            <a:off x="527043" y="275594"/>
            <a:ext cx="8640000" cy="4320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3000"/>
              <a:buNone/>
              <a:defRPr sz="4000" b="1"/>
            </a:pPr>
            <a:r>
              <a:rPr sz="3200"/>
              <a:t>Ας μαντέψουμε (4)</a:t>
            </a:r>
            <a:endParaRPr sz="3200" b="1"/>
          </a:p>
        </p:txBody>
      </p:sp>
      <p:sp>
        <p:nvSpPr>
          <p:cNvPr id="141" name="Google Shape;141;g1197edcba48_0_44"/>
          <p:cNvSpPr txBox="1"/>
          <p:nvPr/>
        </p:nvSpPr>
        <p:spPr>
          <a:xfrm>
            <a:off x="288975" y="1822900"/>
            <a:ext cx="4779000" cy="1569630"/>
          </a:xfrm>
          <a:prstGeom prst="rect">
            <a:avLst/>
          </a:prstGeom>
          <a:noFill/>
          <a:ln>
            <a:noFill/>
          </a:ln>
        </p:spPr>
        <p:txBody>
          <a:bodyPr spcFirstLastPara="1" wrap="square" lIns="91425" tIns="91425" rIns="91425" bIns="91425" anchor="t" anchorCtr="0">
            <a:spAutoFit/>
          </a:bodyPr>
          <a:lstStyle/>
          <a:p>
            <a:pPr marL="457200" marR="0" lvl="0" indent="-406400" algn="l" rtl="0">
              <a:lnSpc>
                <a:spcPct val="150000"/>
              </a:lnSpc>
              <a:spcBef>
                <a:spcPts val="0"/>
              </a:spcBef>
              <a:spcAft>
                <a:spcPts val="0"/>
              </a:spcAft>
              <a:buClr>
                <a:srgbClr val="32281E"/>
              </a:buClr>
              <a:buSzPts val="2800"/>
              <a:buFont typeface="Arial"/>
              <a:buChar char="★"/>
              <a:defRPr sz="2800">
                <a:solidFill>
                  <a:srgbClr val="32281E"/>
                </a:solidFill>
                <a:latin typeface="Arial"/>
                <a:ea typeface="Arial"/>
                <a:cs typeface="Arial"/>
                <a:sym typeface="Arial"/>
              </a:defRPr>
            </a:pPr>
            <a:r>
              <a:rPr sz="2000"/>
              <a:t>Προσθέστε τη λίστα των συστατικών εδώ</a:t>
            </a:r>
            <a:endParaRPr sz="2000" b="0" i="0" u="none" strike="noStrike" cap="none">
              <a:solidFill>
                <a:srgbClr val="32281E"/>
              </a:solidFill>
              <a:latin typeface="Arial"/>
              <a:ea typeface="Arial"/>
              <a:cs typeface="Arial"/>
              <a:sym typeface="Arial"/>
            </a:endParaRPr>
          </a:p>
          <a:p>
            <a:pPr marL="457200" marR="0" lvl="0" indent="0" algn="l" rtl="0">
              <a:lnSpc>
                <a:spcPct val="150000"/>
              </a:lnSpc>
              <a:spcBef>
                <a:spcPts val="0"/>
              </a:spcBef>
              <a:spcAft>
                <a:spcPts val="0"/>
              </a:spcAft>
              <a:buClr>
                <a:srgbClr val="000000"/>
              </a:buClr>
              <a:buSzPts val="2800"/>
              <a:buFont typeface="Arial"/>
              <a:buNone/>
            </a:pPr>
            <a:endParaRPr sz="2000" b="0" i="0" u="none" strike="noStrike" cap="none">
              <a:solidFill>
                <a:srgbClr val="32281E"/>
              </a:solidFill>
              <a:latin typeface="Arial"/>
              <a:ea typeface="Arial"/>
              <a:cs typeface="Arial"/>
              <a:sym typeface="Arial"/>
            </a:endParaRPr>
          </a:p>
        </p:txBody>
      </p:sp>
      <p:pic>
        <p:nvPicPr>
          <p:cNvPr id="5" name="Рисунок 4">
            <a:extLst>
              <a:ext uri="{FF2B5EF4-FFF2-40B4-BE49-F238E27FC236}">
                <a16:creationId xmlns:a16="http://schemas.microsoft.com/office/drawing/2014/main" id="{CE7264D8-CBA7-48B4-BFEF-104D40E7593E}"/>
              </a:ext>
            </a:extLst>
          </p:cNvPr>
          <p:cNvPicPr>
            <a:picLocks noChangeAspect="1"/>
          </p:cNvPicPr>
          <p:nvPr/>
        </p:nvPicPr>
        <p:blipFill>
          <a:blip r:embed="rId3"/>
          <a:stretch>
            <a:fillRect/>
          </a:stretch>
        </p:blipFill>
        <p:spPr>
          <a:xfrm>
            <a:off x="6004560" y="2552700"/>
            <a:ext cx="4450080" cy="2354580"/>
          </a:xfrm>
          <a:prstGeom prst="rect">
            <a:avLst/>
          </a:prstGeom>
        </p:spPr>
      </p:pic>
      <p:sp>
        <p:nvSpPr>
          <p:cNvPr id="6" name="Прямоугольник 5">
            <a:extLst>
              <a:ext uri="{FF2B5EF4-FFF2-40B4-BE49-F238E27FC236}">
                <a16:creationId xmlns:a16="http://schemas.microsoft.com/office/drawing/2014/main" id="{B540F7C6-80BA-4E68-B142-F2D8BBCBF2FE}"/>
              </a:ext>
            </a:extLst>
          </p:cNvPr>
          <p:cNvSpPr/>
          <p:nvPr/>
        </p:nvSpPr>
        <p:spPr>
          <a:xfrm>
            <a:off x="6377940" y="2667000"/>
            <a:ext cx="3489960" cy="1440180"/>
          </a:xfrm>
          <a:prstGeom prst="rect">
            <a:avLst/>
          </a:prstGeom>
          <a:solidFill>
            <a:srgbClr val="FFFFFF"/>
          </a:solidFill>
        </p:spPr>
        <p:txBody>
          <a:bodyPr lIns="0" tIns="0" rIns="0" bIns="0">
            <a:noAutofit/>
          </a:bodyPr>
          <a:lstStyle/>
          <a:p>
            <a:pPr indent="0">
              <a:lnSpc>
                <a:spcPct val="126000"/>
              </a:lnSpc>
              <a:defRPr sz="2600" b="1">
                <a:solidFill>
                  <a:srgbClr val="333333"/>
                </a:solidFill>
                <a:latin typeface="Arial"/>
              </a:defRPr>
            </a:pPr>
            <a:r>
              <a:rPr sz="2000"/>
              <a:t>Αντικαταστήστε αυτήν την εικόνα με μια εικόνα του προϊόντος που επιλέξατε</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g1197edcba48_0_53"/>
          <p:cNvSpPr txBox="1">
            <a:spLocks noGrp="1"/>
          </p:cNvSpPr>
          <p:nvPr>
            <p:ph type="body" idx="1"/>
          </p:nvPr>
        </p:nvSpPr>
        <p:spPr>
          <a:xfrm>
            <a:off x="527043" y="275594"/>
            <a:ext cx="8640000" cy="4320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3000"/>
              <a:buNone/>
              <a:defRPr sz="4000" b="1"/>
            </a:pPr>
            <a:r>
              <a:rPr sz="3200"/>
              <a:t>Ας μαντέψουμε (5)</a:t>
            </a:r>
            <a:endParaRPr sz="3200" b="1"/>
          </a:p>
        </p:txBody>
      </p:sp>
      <p:sp>
        <p:nvSpPr>
          <p:cNvPr id="148" name="Google Shape;148;g1197edcba48_0_53"/>
          <p:cNvSpPr txBox="1"/>
          <p:nvPr/>
        </p:nvSpPr>
        <p:spPr>
          <a:xfrm>
            <a:off x="288975" y="1822900"/>
            <a:ext cx="4779000" cy="1569630"/>
          </a:xfrm>
          <a:prstGeom prst="rect">
            <a:avLst/>
          </a:prstGeom>
          <a:noFill/>
          <a:ln>
            <a:noFill/>
          </a:ln>
        </p:spPr>
        <p:txBody>
          <a:bodyPr spcFirstLastPara="1" wrap="square" lIns="91425" tIns="91425" rIns="91425" bIns="91425" anchor="t" anchorCtr="0">
            <a:spAutoFit/>
          </a:bodyPr>
          <a:lstStyle/>
          <a:p>
            <a:pPr marL="457200" marR="0" lvl="0" indent="-406400" algn="l" rtl="0">
              <a:lnSpc>
                <a:spcPct val="150000"/>
              </a:lnSpc>
              <a:spcBef>
                <a:spcPts val="0"/>
              </a:spcBef>
              <a:spcAft>
                <a:spcPts val="0"/>
              </a:spcAft>
              <a:buClr>
                <a:srgbClr val="32281E"/>
              </a:buClr>
              <a:buSzPts val="2800"/>
              <a:buFont typeface="Arial"/>
              <a:buChar char="★"/>
              <a:defRPr sz="2800">
                <a:solidFill>
                  <a:srgbClr val="32281E"/>
                </a:solidFill>
                <a:latin typeface="Arial"/>
                <a:ea typeface="Arial"/>
                <a:cs typeface="Arial"/>
                <a:sym typeface="Arial"/>
              </a:defRPr>
            </a:pPr>
            <a:r>
              <a:rPr sz="2000"/>
              <a:t>Προσθέστε τη λίστα των συστατικών εδώ</a:t>
            </a:r>
            <a:endParaRPr sz="2000" b="0" i="0" u="none" strike="noStrike" cap="none">
              <a:solidFill>
                <a:srgbClr val="32281E"/>
              </a:solidFill>
              <a:latin typeface="Arial"/>
              <a:ea typeface="Arial"/>
              <a:cs typeface="Arial"/>
              <a:sym typeface="Arial"/>
            </a:endParaRPr>
          </a:p>
          <a:p>
            <a:pPr marL="457200" marR="0" lvl="0" indent="0" algn="l" rtl="0">
              <a:lnSpc>
                <a:spcPct val="150000"/>
              </a:lnSpc>
              <a:spcBef>
                <a:spcPts val="0"/>
              </a:spcBef>
              <a:spcAft>
                <a:spcPts val="0"/>
              </a:spcAft>
              <a:buClr>
                <a:srgbClr val="000000"/>
              </a:buClr>
              <a:buSzPts val="2800"/>
              <a:buFont typeface="Arial"/>
              <a:buNone/>
            </a:pPr>
            <a:endParaRPr sz="2000" b="0" i="0" u="none" strike="noStrike" cap="none">
              <a:solidFill>
                <a:srgbClr val="32281E"/>
              </a:solidFill>
              <a:latin typeface="Arial"/>
              <a:ea typeface="Arial"/>
              <a:cs typeface="Arial"/>
              <a:sym typeface="Arial"/>
            </a:endParaRPr>
          </a:p>
        </p:txBody>
      </p:sp>
      <p:pic>
        <p:nvPicPr>
          <p:cNvPr id="5" name="Рисунок 4">
            <a:extLst>
              <a:ext uri="{FF2B5EF4-FFF2-40B4-BE49-F238E27FC236}">
                <a16:creationId xmlns:a16="http://schemas.microsoft.com/office/drawing/2014/main" id="{6C9ACB49-1E6F-4533-923F-5F6CAA5190B0}"/>
              </a:ext>
            </a:extLst>
          </p:cNvPr>
          <p:cNvPicPr>
            <a:picLocks noChangeAspect="1"/>
          </p:cNvPicPr>
          <p:nvPr/>
        </p:nvPicPr>
        <p:blipFill>
          <a:blip r:embed="rId3"/>
          <a:stretch>
            <a:fillRect/>
          </a:stretch>
        </p:blipFill>
        <p:spPr>
          <a:xfrm>
            <a:off x="6004560" y="2552700"/>
            <a:ext cx="4450080" cy="2354580"/>
          </a:xfrm>
          <a:prstGeom prst="rect">
            <a:avLst/>
          </a:prstGeom>
        </p:spPr>
      </p:pic>
      <p:sp>
        <p:nvSpPr>
          <p:cNvPr id="6" name="Прямоугольник 5">
            <a:extLst>
              <a:ext uri="{FF2B5EF4-FFF2-40B4-BE49-F238E27FC236}">
                <a16:creationId xmlns:a16="http://schemas.microsoft.com/office/drawing/2014/main" id="{AB412E31-F089-4D55-A258-79E6544DF517}"/>
              </a:ext>
            </a:extLst>
          </p:cNvPr>
          <p:cNvSpPr/>
          <p:nvPr/>
        </p:nvSpPr>
        <p:spPr>
          <a:xfrm>
            <a:off x="6377940" y="2667000"/>
            <a:ext cx="3489960" cy="1440180"/>
          </a:xfrm>
          <a:prstGeom prst="rect">
            <a:avLst/>
          </a:prstGeom>
          <a:solidFill>
            <a:srgbClr val="FFFFFF"/>
          </a:solidFill>
        </p:spPr>
        <p:txBody>
          <a:bodyPr lIns="0" tIns="0" rIns="0" bIns="0">
            <a:noAutofit/>
          </a:bodyPr>
          <a:lstStyle/>
          <a:p>
            <a:pPr indent="0">
              <a:lnSpc>
                <a:spcPct val="126000"/>
              </a:lnSpc>
              <a:defRPr sz="2600" b="1">
                <a:solidFill>
                  <a:srgbClr val="333333"/>
                </a:solidFill>
                <a:latin typeface="Arial"/>
              </a:defRPr>
            </a:pPr>
            <a:r>
              <a:rPr sz="2000"/>
              <a:t>Αντικαταστήστε αυτήν την εικόνα με μια εικόνα του προϊόντος που επιλέξατε</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g1197edcba48_0_59"/>
          <p:cNvSpPr txBox="1">
            <a:spLocks noGrp="1"/>
          </p:cNvSpPr>
          <p:nvPr>
            <p:ph type="body" idx="1"/>
          </p:nvPr>
        </p:nvSpPr>
        <p:spPr>
          <a:xfrm>
            <a:off x="527043" y="275594"/>
            <a:ext cx="8640000" cy="4320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3000"/>
              <a:buNone/>
              <a:defRPr sz="4000" b="1"/>
            </a:pPr>
            <a:r>
              <a:rPr sz="3200"/>
              <a:t>Ας μαντέψουμε (6)</a:t>
            </a:r>
            <a:endParaRPr sz="3200" b="1"/>
          </a:p>
        </p:txBody>
      </p:sp>
      <p:sp>
        <p:nvSpPr>
          <p:cNvPr id="155" name="Google Shape;155;g1197edcba48_0_59"/>
          <p:cNvSpPr txBox="1"/>
          <p:nvPr/>
        </p:nvSpPr>
        <p:spPr>
          <a:xfrm>
            <a:off x="288975" y="1822900"/>
            <a:ext cx="4779000" cy="1569630"/>
          </a:xfrm>
          <a:prstGeom prst="rect">
            <a:avLst/>
          </a:prstGeom>
          <a:noFill/>
          <a:ln>
            <a:noFill/>
          </a:ln>
        </p:spPr>
        <p:txBody>
          <a:bodyPr spcFirstLastPara="1" wrap="square" lIns="91425" tIns="91425" rIns="91425" bIns="91425" anchor="t" anchorCtr="0">
            <a:spAutoFit/>
          </a:bodyPr>
          <a:lstStyle/>
          <a:p>
            <a:pPr marL="457200" marR="0" lvl="0" indent="-406400" algn="l" rtl="0">
              <a:lnSpc>
                <a:spcPct val="150000"/>
              </a:lnSpc>
              <a:spcBef>
                <a:spcPts val="0"/>
              </a:spcBef>
              <a:spcAft>
                <a:spcPts val="0"/>
              </a:spcAft>
              <a:buClr>
                <a:srgbClr val="32281E"/>
              </a:buClr>
              <a:buSzPts val="2800"/>
              <a:buFont typeface="Arial"/>
              <a:buChar char="★"/>
              <a:defRPr sz="2800">
                <a:solidFill>
                  <a:srgbClr val="32281E"/>
                </a:solidFill>
                <a:latin typeface="Arial"/>
                <a:ea typeface="Arial"/>
                <a:cs typeface="Arial"/>
                <a:sym typeface="Arial"/>
              </a:defRPr>
            </a:pPr>
            <a:r>
              <a:rPr sz="2000"/>
              <a:t>Προσθέστε τη λίστα των συστατικών εδώ</a:t>
            </a:r>
            <a:endParaRPr sz="2000" b="0" i="0" u="none" strike="noStrike" cap="none">
              <a:solidFill>
                <a:srgbClr val="32281E"/>
              </a:solidFill>
              <a:latin typeface="Arial"/>
              <a:ea typeface="Arial"/>
              <a:cs typeface="Arial"/>
              <a:sym typeface="Arial"/>
            </a:endParaRPr>
          </a:p>
          <a:p>
            <a:pPr marL="457200" marR="0" lvl="0" indent="0" algn="l" rtl="0">
              <a:lnSpc>
                <a:spcPct val="150000"/>
              </a:lnSpc>
              <a:spcBef>
                <a:spcPts val="0"/>
              </a:spcBef>
              <a:spcAft>
                <a:spcPts val="0"/>
              </a:spcAft>
              <a:buClr>
                <a:srgbClr val="000000"/>
              </a:buClr>
              <a:buSzPts val="2800"/>
              <a:buFont typeface="Arial"/>
              <a:buNone/>
            </a:pPr>
            <a:endParaRPr sz="2000" b="0" i="0" u="none" strike="noStrike" cap="none">
              <a:solidFill>
                <a:srgbClr val="32281E"/>
              </a:solidFill>
              <a:latin typeface="Arial"/>
              <a:ea typeface="Arial"/>
              <a:cs typeface="Arial"/>
              <a:sym typeface="Arial"/>
            </a:endParaRPr>
          </a:p>
        </p:txBody>
      </p:sp>
      <p:pic>
        <p:nvPicPr>
          <p:cNvPr id="5" name="Рисунок 4">
            <a:extLst>
              <a:ext uri="{FF2B5EF4-FFF2-40B4-BE49-F238E27FC236}">
                <a16:creationId xmlns:a16="http://schemas.microsoft.com/office/drawing/2014/main" id="{D9775B48-9004-4ABA-937E-7B7CBBD562C0}"/>
              </a:ext>
            </a:extLst>
          </p:cNvPr>
          <p:cNvPicPr>
            <a:picLocks noChangeAspect="1"/>
          </p:cNvPicPr>
          <p:nvPr/>
        </p:nvPicPr>
        <p:blipFill>
          <a:blip r:embed="rId3"/>
          <a:stretch>
            <a:fillRect/>
          </a:stretch>
        </p:blipFill>
        <p:spPr>
          <a:xfrm>
            <a:off x="6004560" y="2552700"/>
            <a:ext cx="4450080" cy="2354580"/>
          </a:xfrm>
          <a:prstGeom prst="rect">
            <a:avLst/>
          </a:prstGeom>
        </p:spPr>
      </p:pic>
      <p:sp>
        <p:nvSpPr>
          <p:cNvPr id="6" name="Прямоугольник 5">
            <a:extLst>
              <a:ext uri="{FF2B5EF4-FFF2-40B4-BE49-F238E27FC236}">
                <a16:creationId xmlns:a16="http://schemas.microsoft.com/office/drawing/2014/main" id="{987B8DC9-A1A0-4F76-AD32-4E75116AB128}"/>
              </a:ext>
            </a:extLst>
          </p:cNvPr>
          <p:cNvSpPr/>
          <p:nvPr/>
        </p:nvSpPr>
        <p:spPr>
          <a:xfrm>
            <a:off x="6377940" y="2667000"/>
            <a:ext cx="3489960" cy="1440180"/>
          </a:xfrm>
          <a:prstGeom prst="rect">
            <a:avLst/>
          </a:prstGeom>
          <a:solidFill>
            <a:srgbClr val="FFFFFF"/>
          </a:solidFill>
        </p:spPr>
        <p:txBody>
          <a:bodyPr lIns="0" tIns="0" rIns="0" bIns="0">
            <a:noAutofit/>
          </a:bodyPr>
          <a:lstStyle/>
          <a:p>
            <a:pPr indent="0">
              <a:lnSpc>
                <a:spcPct val="126000"/>
              </a:lnSpc>
              <a:defRPr sz="2600" b="1">
                <a:solidFill>
                  <a:srgbClr val="333333"/>
                </a:solidFill>
                <a:latin typeface="Arial"/>
              </a:defRPr>
            </a:pPr>
            <a:r>
              <a:rPr sz="2000"/>
              <a:t>Αντικαταστήστε αυτήν την εικόνα με μια εικόνα του προϊόντος που επιλέξατε</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g1197edcba48_0_8"/>
          <p:cNvSpPr txBox="1">
            <a:spLocks noGrp="1"/>
          </p:cNvSpPr>
          <p:nvPr>
            <p:ph type="body" idx="1"/>
          </p:nvPr>
        </p:nvSpPr>
        <p:spPr>
          <a:xfrm>
            <a:off x="1042768" y="763744"/>
            <a:ext cx="8640000" cy="432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3600" b="1"/>
            </a:pPr>
            <a:r>
              <a:t>Γιατί πιστεύετε ότι ήταν δύσκολο (ή μερικές φορές εύκολο) να αναγνωριστούν τα προϊόντα;</a:t>
            </a:r>
            <a:endParaRPr sz="3600" b="1" dirty="0"/>
          </a:p>
        </p:txBody>
      </p:sp>
      <p:sp>
        <p:nvSpPr>
          <p:cNvPr id="161" name="Google Shape;161;g1197edcba48_0_8"/>
          <p:cNvSpPr txBox="1"/>
          <p:nvPr/>
        </p:nvSpPr>
        <p:spPr>
          <a:xfrm>
            <a:off x="4095075" y="1628150"/>
            <a:ext cx="3000000" cy="46023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8700"/>
              <a:buFont typeface="Arial"/>
              <a:buNone/>
              <a:defRPr sz="28700" b="1">
                <a:solidFill>
                  <a:srgbClr val="034EA2"/>
                </a:solidFill>
                <a:latin typeface="Calibri"/>
                <a:ea typeface="Calibri"/>
                <a:cs typeface="Calibri"/>
                <a:sym typeface="Calibri"/>
              </a:defRPr>
            </a:pPr>
            <a:r>
              <a:t>?</a:t>
            </a:r>
            <a:endParaRPr sz="3000" b="0" i="0" u="none" strike="noStrike" cap="none">
              <a:solidFill>
                <a:srgbClr val="034EA2"/>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g1197edcba48_0_4"/>
          <p:cNvSpPr txBox="1">
            <a:spLocks noGrp="1"/>
          </p:cNvSpPr>
          <p:nvPr>
            <p:ph type="body" idx="1"/>
          </p:nvPr>
        </p:nvSpPr>
        <p:spPr>
          <a:xfrm>
            <a:off x="623393" y="541718"/>
            <a:ext cx="8640000" cy="629355"/>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3000"/>
              <a:buNone/>
              <a:defRPr sz="3600" b="1"/>
            </a:pPr>
            <a:r>
              <a:rPr sz="3200" dirty="0"/>
              <a:t>Τα </a:t>
            </a:r>
            <a:r>
              <a:rPr sz="3200" dirty="0" err="1"/>
              <a:t>θέμ</a:t>
            </a:r>
            <a:r>
              <a:rPr sz="3200" dirty="0"/>
              <a:t>ατα που θα</a:t>
            </a:r>
            <a:r>
              <a:rPr lang="en-GB" sz="3200" dirty="0"/>
              <a:t> </a:t>
            </a:r>
            <a:r>
              <a:rPr lang="el-GR" sz="3200" dirty="0"/>
              <a:t>συζητήσουμε</a:t>
            </a:r>
            <a:r>
              <a:rPr sz="3200" dirty="0"/>
              <a:t>:</a:t>
            </a:r>
            <a:endParaRPr sz="3200" b="1" dirty="0"/>
          </a:p>
        </p:txBody>
      </p:sp>
      <p:sp>
        <p:nvSpPr>
          <p:cNvPr id="167" name="Google Shape;167;g1197edcba48_0_4"/>
          <p:cNvSpPr txBox="1"/>
          <p:nvPr/>
        </p:nvSpPr>
        <p:spPr>
          <a:xfrm>
            <a:off x="838750" y="1828200"/>
            <a:ext cx="9621000" cy="2954625"/>
          </a:xfrm>
          <a:prstGeom prst="rect">
            <a:avLst/>
          </a:prstGeom>
          <a:noFill/>
          <a:ln>
            <a:noFill/>
          </a:ln>
        </p:spPr>
        <p:txBody>
          <a:bodyPr spcFirstLastPara="1" wrap="square" lIns="91425" tIns="91425" rIns="91425" bIns="91425" anchor="t" anchorCtr="0">
            <a:spAutoFit/>
          </a:bodyPr>
          <a:lstStyle/>
          <a:p>
            <a:pPr marL="457200" marR="0" lvl="0" indent="-406400" algn="l" rtl="0">
              <a:lnSpc>
                <a:spcPct val="150000"/>
              </a:lnSpc>
              <a:spcBef>
                <a:spcPts val="0"/>
              </a:spcBef>
              <a:spcAft>
                <a:spcPts val="0"/>
              </a:spcAft>
              <a:buClr>
                <a:srgbClr val="000000"/>
              </a:buClr>
              <a:buSzPts val="2800"/>
              <a:buFont typeface="Calibri"/>
              <a:buChar char="●"/>
              <a:defRPr sz="2800">
                <a:solidFill>
                  <a:srgbClr val="000000"/>
                </a:solidFill>
                <a:latin typeface="Calibri"/>
                <a:ea typeface="Calibri"/>
                <a:cs typeface="Calibri"/>
                <a:sym typeface="Calibri"/>
              </a:defRPr>
            </a:pPr>
            <a:r>
              <a:rPr sz="2400" dirty="0" err="1"/>
              <a:t>Τι</a:t>
            </a:r>
            <a:r>
              <a:rPr sz="2400" dirty="0"/>
              <a:t> π</a:t>
            </a:r>
            <a:r>
              <a:rPr sz="2400" dirty="0" err="1"/>
              <a:t>ληροφορίες</a:t>
            </a:r>
            <a:r>
              <a:rPr sz="2400" dirty="0"/>
              <a:t> ανα</a:t>
            </a:r>
            <a:r>
              <a:rPr sz="2400" dirty="0" err="1"/>
              <a:t>γράφοντ</a:t>
            </a:r>
            <a:r>
              <a:rPr sz="2400" dirty="0"/>
              <a:t>αι στις συσκευασίες των τροφίμων;</a:t>
            </a:r>
            <a:endParaRPr sz="2400" b="0" i="0" u="none" strike="noStrike" cap="none" dirty="0">
              <a:solidFill>
                <a:srgbClr val="000000"/>
              </a:solidFill>
              <a:latin typeface="Calibri"/>
              <a:ea typeface="Calibri"/>
              <a:cs typeface="Calibri"/>
              <a:sym typeface="Calibri"/>
            </a:endParaRPr>
          </a:p>
          <a:p>
            <a:pPr marL="457200" marR="0" lvl="0" indent="-406400" algn="l" rtl="0">
              <a:lnSpc>
                <a:spcPct val="150000"/>
              </a:lnSpc>
              <a:spcBef>
                <a:spcPts val="0"/>
              </a:spcBef>
              <a:spcAft>
                <a:spcPts val="0"/>
              </a:spcAft>
              <a:buClr>
                <a:srgbClr val="000000"/>
              </a:buClr>
              <a:buSzPts val="2800"/>
              <a:buFont typeface="Calibri"/>
              <a:buChar char="●"/>
              <a:defRPr sz="2800">
                <a:solidFill>
                  <a:srgbClr val="000000"/>
                </a:solidFill>
                <a:latin typeface="Calibri"/>
                <a:ea typeface="Calibri"/>
                <a:cs typeface="Calibri"/>
                <a:sym typeface="Calibri"/>
              </a:defRPr>
            </a:pPr>
            <a:r>
              <a:rPr sz="2400" dirty="0" err="1"/>
              <a:t>Πώς</a:t>
            </a:r>
            <a:r>
              <a:rPr sz="2400" dirty="0"/>
              <a:t> να απ</a:t>
            </a:r>
            <a:r>
              <a:rPr sz="2400" dirty="0" err="1"/>
              <a:t>οκρυ</a:t>
            </a:r>
            <a:r>
              <a:rPr sz="2400" dirty="0"/>
              <a:t>πτογραφείτε </a:t>
            </a:r>
            <a:r>
              <a:rPr lang="el-GR" sz="2400" dirty="0"/>
              <a:t>τον κατάλογο </a:t>
            </a:r>
            <a:r>
              <a:rPr sz="2400" dirty="0" err="1"/>
              <a:t>συστ</a:t>
            </a:r>
            <a:r>
              <a:rPr sz="2400" dirty="0"/>
              <a:t>ατικών</a:t>
            </a:r>
            <a:endParaRPr sz="2400" b="0" i="0" u="none" strike="noStrike" cap="none" dirty="0">
              <a:solidFill>
                <a:srgbClr val="000000"/>
              </a:solidFill>
              <a:latin typeface="Calibri"/>
              <a:ea typeface="Calibri"/>
              <a:cs typeface="Calibri"/>
              <a:sym typeface="Calibri"/>
            </a:endParaRPr>
          </a:p>
          <a:p>
            <a:pPr marL="457200" marR="0" lvl="0" indent="-406400" algn="l" rtl="0">
              <a:lnSpc>
                <a:spcPct val="150000"/>
              </a:lnSpc>
              <a:spcBef>
                <a:spcPts val="0"/>
              </a:spcBef>
              <a:spcAft>
                <a:spcPts val="0"/>
              </a:spcAft>
              <a:buClr>
                <a:srgbClr val="000000"/>
              </a:buClr>
              <a:buSzPts val="2800"/>
              <a:buFont typeface="Calibri"/>
              <a:buChar char="●"/>
              <a:defRPr sz="2800">
                <a:solidFill>
                  <a:srgbClr val="000000"/>
                </a:solidFill>
                <a:latin typeface="Calibri"/>
                <a:ea typeface="Calibri"/>
                <a:cs typeface="Calibri"/>
                <a:sym typeface="Calibri"/>
              </a:defRPr>
            </a:pPr>
            <a:r>
              <a:rPr sz="2400" dirty="0" err="1"/>
              <a:t>Πώς</a:t>
            </a:r>
            <a:r>
              <a:rPr sz="2400" dirty="0"/>
              <a:t> να απ</a:t>
            </a:r>
            <a:r>
              <a:rPr sz="2400" dirty="0" err="1"/>
              <a:t>οκρυ</a:t>
            </a:r>
            <a:r>
              <a:rPr sz="2400" dirty="0"/>
              <a:t>πτογραφείτε τη διατροφική δήλωση </a:t>
            </a:r>
            <a:endParaRPr sz="2400" b="0" i="0" u="none" strike="noStrike" cap="none" dirty="0">
              <a:solidFill>
                <a:srgbClr val="000000"/>
              </a:solidFill>
              <a:latin typeface="Calibri"/>
              <a:ea typeface="Calibri"/>
              <a:cs typeface="Calibri"/>
              <a:sym typeface="Calibri"/>
            </a:endParaRPr>
          </a:p>
          <a:p>
            <a:pPr marL="457200" marR="0" lvl="0" indent="-406400" algn="l" rtl="0">
              <a:lnSpc>
                <a:spcPct val="150000"/>
              </a:lnSpc>
              <a:spcBef>
                <a:spcPts val="0"/>
              </a:spcBef>
              <a:spcAft>
                <a:spcPts val="0"/>
              </a:spcAft>
              <a:buClr>
                <a:srgbClr val="000000"/>
              </a:buClr>
              <a:buSzPts val="2800"/>
              <a:buFont typeface="Calibri"/>
              <a:buChar char="●"/>
              <a:defRPr sz="2800">
                <a:solidFill>
                  <a:srgbClr val="000000"/>
                </a:solidFill>
                <a:latin typeface="Calibri"/>
                <a:ea typeface="Calibri"/>
                <a:cs typeface="Calibri"/>
                <a:sym typeface="Calibri"/>
              </a:defRPr>
            </a:pPr>
            <a:r>
              <a:rPr sz="2400" dirty="0"/>
              <a:t>«</a:t>
            </a:r>
            <a:r>
              <a:rPr sz="2400" dirty="0" err="1"/>
              <a:t>Ανάλωση</a:t>
            </a:r>
            <a:r>
              <a:rPr sz="2400" dirty="0"/>
              <a:t> </a:t>
            </a:r>
            <a:r>
              <a:rPr sz="2400" dirty="0" err="1"/>
              <a:t>έως</a:t>
            </a:r>
            <a:r>
              <a:rPr sz="2400" dirty="0"/>
              <a:t>», «</a:t>
            </a:r>
            <a:r>
              <a:rPr sz="2400" dirty="0" err="1"/>
              <a:t>Ανάλωση</a:t>
            </a:r>
            <a:r>
              <a:rPr sz="2400" dirty="0"/>
              <a:t> κα</a:t>
            </a:r>
            <a:r>
              <a:rPr sz="2400" dirty="0" err="1"/>
              <a:t>τά</a:t>
            </a:r>
            <a:r>
              <a:rPr sz="2400" dirty="0"/>
              <a:t> π</a:t>
            </a:r>
            <a:r>
              <a:rPr sz="2400" dirty="0" err="1"/>
              <a:t>ροτίμηση</a:t>
            </a:r>
            <a:r>
              <a:rPr sz="2400" dirty="0"/>
              <a:t> π</a:t>
            </a:r>
            <a:r>
              <a:rPr sz="2400" dirty="0" err="1"/>
              <a:t>ριν</a:t>
            </a:r>
            <a:r>
              <a:rPr sz="2400" dirty="0"/>
              <a:t> από»: </a:t>
            </a:r>
            <a:r>
              <a:rPr sz="2400" dirty="0" err="1"/>
              <a:t>Τι</a:t>
            </a:r>
            <a:r>
              <a:rPr sz="2400" dirty="0"/>
              <a:t> </a:t>
            </a:r>
            <a:r>
              <a:rPr sz="2400" dirty="0" err="1"/>
              <a:t>σημ</a:t>
            </a:r>
            <a:r>
              <a:rPr sz="2400" dirty="0"/>
              <a:t>αίνουν αυτές οι επισημάνσεις;</a:t>
            </a:r>
            <a:endParaRPr sz="2400" b="0" i="0" u="none" strike="noStrike" cap="none" dirty="0">
              <a:solidFill>
                <a:srgbClr val="000000"/>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04_witte achtergrond">
  <a:themeElements>
    <a:clrScheme name="EIT Colour Palette">
      <a:dk1>
        <a:srgbClr val="333333"/>
      </a:dk1>
      <a:lt1>
        <a:srgbClr val="FFFFFF"/>
      </a:lt1>
      <a:dk2>
        <a:srgbClr val="034EA2"/>
      </a:dk2>
      <a:lt2>
        <a:srgbClr val="6BB745"/>
      </a:lt2>
      <a:accent1>
        <a:srgbClr val="73C4EE"/>
      </a:accent1>
      <a:accent2>
        <a:srgbClr val="630F7A"/>
      </a:accent2>
      <a:accent3>
        <a:srgbClr val="E74394"/>
      </a:accent3>
      <a:accent4>
        <a:srgbClr val="152D79"/>
      </a:accent4>
      <a:accent5>
        <a:srgbClr val="FDCD15"/>
      </a:accent5>
      <a:accent6>
        <a:srgbClr val="00AFAA"/>
      </a:accent6>
      <a:hlink>
        <a:srgbClr val="333333"/>
      </a:hlink>
      <a:folHlink>
        <a:srgbClr val="33333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07_witte achtergrond, blauwe tekst">
  <a:themeElements>
    <a:clrScheme name="EIT Colour Palette">
      <a:dk1>
        <a:srgbClr val="333333"/>
      </a:dk1>
      <a:lt1>
        <a:srgbClr val="FFFFFF"/>
      </a:lt1>
      <a:dk2>
        <a:srgbClr val="034EA2"/>
      </a:dk2>
      <a:lt2>
        <a:srgbClr val="6BB745"/>
      </a:lt2>
      <a:accent1>
        <a:srgbClr val="73C4EE"/>
      </a:accent1>
      <a:accent2>
        <a:srgbClr val="630F7A"/>
      </a:accent2>
      <a:accent3>
        <a:srgbClr val="E74394"/>
      </a:accent3>
      <a:accent4>
        <a:srgbClr val="152D79"/>
      </a:accent4>
      <a:accent5>
        <a:srgbClr val="FDCD15"/>
      </a:accent5>
      <a:accent6>
        <a:srgbClr val="00AFAA"/>
      </a:accent6>
      <a:hlink>
        <a:srgbClr val="333333"/>
      </a:hlink>
      <a:folHlink>
        <a:srgbClr val="33333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196</TotalTime>
  <Words>2507</Words>
  <Application>Microsoft Office PowerPoint</Application>
  <PresentationFormat>Widescreen</PresentationFormat>
  <Paragraphs>386</Paragraphs>
  <Slides>37</Slides>
  <Notes>37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37</vt:i4>
      </vt:variant>
    </vt:vector>
  </HeadingPairs>
  <TitlesOfParts>
    <vt:vector size="46" baseType="lpstr">
      <vt:lpstr>Arial</vt:lpstr>
      <vt:lpstr>Calibri</vt:lpstr>
      <vt:lpstr>Noto Sans Symbols</vt:lpstr>
      <vt:lpstr>Tahoma</vt:lpstr>
      <vt:lpstr>Times New Roman</vt:lpstr>
      <vt:lpstr>Titillium Web</vt:lpstr>
      <vt:lpstr>Titillium Web SemiBold</vt:lpstr>
      <vt:lpstr>04_witte achtergrond</vt:lpstr>
      <vt:lpstr>07_witte achtergrond, blauwe tekst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Shana Houben</dc:creator>
  <cp:lastModifiedBy>Petros and Miretta Malioti</cp:lastModifiedBy>
  <cp:revision>24</cp:revision>
  <dcterms:created xsi:type="dcterms:W3CDTF">2018-06-07T11:41:46Z</dcterms:created>
  <dcterms:modified xsi:type="dcterms:W3CDTF">2022-10-29T13:26:54Z</dcterms:modified>
</cp:coreProperties>
</file>